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2" r:id="rId2"/>
    <p:sldId id="363" r:id="rId3"/>
    <p:sldId id="364" r:id="rId4"/>
    <p:sldId id="365" r:id="rId5"/>
    <p:sldId id="366" r:id="rId6"/>
    <p:sldId id="367" r:id="rId7"/>
    <p:sldId id="369" r:id="rId8"/>
    <p:sldId id="372" r:id="rId9"/>
    <p:sldId id="373" r:id="rId10"/>
    <p:sldId id="374" r:id="rId11"/>
    <p:sldId id="385" r:id="rId12"/>
    <p:sldId id="375" r:id="rId13"/>
    <p:sldId id="386" r:id="rId14"/>
    <p:sldId id="377" r:id="rId15"/>
    <p:sldId id="387" r:id="rId16"/>
    <p:sldId id="388" r:id="rId17"/>
    <p:sldId id="382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FFCC"/>
    <a:srgbClr val="FF00FF"/>
    <a:srgbClr val="0000FF"/>
    <a:srgbClr val="009900"/>
    <a:srgbClr val="FFFFCC"/>
    <a:srgbClr val="FFCC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1" autoAdjust="0"/>
    <p:restoredTop sz="78230" autoAdjust="0"/>
  </p:normalViewPr>
  <p:slideViewPr>
    <p:cSldViewPr snapToObjects="1">
      <p:cViewPr varScale="1">
        <p:scale>
          <a:sx n="61" d="100"/>
          <a:sy n="61" d="100"/>
        </p:scale>
        <p:origin x="1644" y="44"/>
      </p:cViewPr>
      <p:guideLst>
        <p:guide orient="horz" pos="30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EF4754-9795-41A9-8B72-3D808BE3B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37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9563" y="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5963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13" y="4535488"/>
            <a:ext cx="5386387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035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9563" y="915035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3785D6-3C04-4223-9C88-6793F7725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889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CD9593-B181-4165-884D-58B164E70601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460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More broadly than direct affinity-based methods, but with less initial information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3F6EF4-0BAA-440F-97CD-D101CDFBBA7B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3924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Or gene for POI can be on 3'-end of pIII gene (example upcoming)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4C2ABF-41B1-4C79-8191-AB4FBB9CA2CE}" type="slidenum">
              <a:rPr lang="en-US" altLang="en-US" sz="130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9063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Google image search "T7 bacteriophagee" - electron micrograph images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D37763-405B-49AB-ADD9-A841056842C1}" type="slidenum">
              <a:rPr lang="en-US" altLang="en-US" sz="130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96989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C1E6A-DC05-4FAE-9AE0-F08C0DB80E7B}" type="slidenum">
              <a:rPr lang="en-US" altLang="en-US" sz="130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09062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04C921-1B16-4988-892F-8DB147ACD203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777851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Subsequently, various papers on “yeast interactome”</a:t>
            </a:r>
          </a:p>
          <a:p>
            <a:r>
              <a:rPr lang="en-US" altLang="en-US" smtClean="0"/>
              <a:t>Yeast interactome website and database: http://interactome.dfci.harvard.edu/S_cerevisiae/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678C7B-B3D8-4E89-9EBD-D86027938A8D}" type="slidenum">
              <a:rPr lang="en-US" altLang="en-US" sz="130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765726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Would be SCREEN (not selection) for new small-molecule ligands for known receptors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6DDD28-C7CF-4B54-B7EC-032C08ADB334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77468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87349-9B1E-4478-9116-DDC4C2A97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459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A2D6-4119-4223-8CF4-C8CF0E7A2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70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242888"/>
            <a:ext cx="1958975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2888"/>
            <a:ext cx="5724525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8AE34-6CCB-48F3-98D1-3CC6A0E9F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614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6E3AD-450E-45FC-AD14-D69EF5FA3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7213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AC87E-12F6-412F-B09E-BC227BF75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5431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DD365-8921-435C-AC17-4F0ED3006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7816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6D98-9DD0-4729-A17C-6E5F673D1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5231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F1278-1712-42A9-B960-32D548926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934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E469E-0F6B-403A-8807-E97D74888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4473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C683-FE49-43D8-A274-04AF96A63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202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80D27-54C8-4ACF-A8BA-85425D577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4785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242888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91CFAF-6C78-4608-9BF3-E26A4868B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8485188" y="762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0" smtClean="0">
                <a:latin typeface="Times New Roman" panose="02020603050405020304" pitchFamily="18" charset="0"/>
              </a:rPr>
              <a:t>20-</a:t>
            </a:r>
            <a:fld id="{35FD0390-F9A6-43E9-BA54-25E310D582B6}" type="slidenum">
              <a:rPr lang="en-US" altLang="en-US" sz="1400" b="0" smtClean="0">
                <a:latin typeface="Times New Roman" panose="02020603050405020304" pitchFamily="18" charset="0"/>
              </a:rPr>
              <a:pPr eaLnBrk="1" hangingPunct="1">
                <a:defRPr/>
              </a:pPr>
              <a:t>‹#›</a:t>
            </a:fld>
            <a:endParaRPr lang="en-US" altLang="en-US" sz="1400" b="0" smtClean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185738" y="2195513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Bold" charset="0"/>
              </a:rPr>
              <a:t>Lecture </a:t>
            </a:r>
            <a:r>
              <a:rPr lang="en-US" altLang="en-US" sz="3600" smtClean="0">
                <a:solidFill>
                  <a:srgbClr val="0000FF"/>
                </a:solidFill>
                <a:latin typeface="Arial Bold" charset="0"/>
              </a:rPr>
              <a:t>18b</a:t>
            </a:r>
            <a:endParaRPr lang="en-US" altLang="en-US" sz="3600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4099" name="Text Box 55"/>
          <p:cNvSpPr txBox="1">
            <a:spLocks noChangeArrowheads="1"/>
          </p:cNvSpPr>
          <p:nvPr/>
        </p:nvSpPr>
        <p:spPr bwMode="auto">
          <a:xfrm>
            <a:off x="185738" y="3352800"/>
            <a:ext cx="876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Bold" charset="0"/>
              </a:rPr>
              <a:t>Phage display</a:t>
            </a:r>
            <a:br>
              <a:rPr lang="en-US" altLang="en-US" sz="3600" dirty="0">
                <a:solidFill>
                  <a:srgbClr val="0000FF"/>
                </a:solidFill>
                <a:latin typeface="Arial Bold" charset="0"/>
              </a:rPr>
            </a:br>
            <a:r>
              <a:rPr lang="en-US" altLang="en-US" sz="3600" dirty="0">
                <a:solidFill>
                  <a:srgbClr val="0000FF"/>
                </a:solidFill>
                <a:latin typeface="Arial Bold" charset="0"/>
              </a:rPr>
              <a:t>and yeast hybrid systems</a:t>
            </a:r>
          </a:p>
        </p:txBody>
      </p:sp>
      <p:sp>
        <p:nvSpPr>
          <p:cNvPr id="4100" name="Text Box 60"/>
          <p:cNvSpPr txBox="1">
            <a:spLocks noChangeArrowheads="1"/>
          </p:cNvSpPr>
          <p:nvPr/>
        </p:nvSpPr>
        <p:spPr bwMode="auto">
          <a:xfrm>
            <a:off x="152400" y="219075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CHEM 570, Fall </a:t>
            </a:r>
            <a:r>
              <a:rPr lang="en-US" altLang="en-US" sz="2200" dirty="0" smtClean="0">
                <a:solidFill>
                  <a:srgbClr val="0000FF"/>
                </a:solidFill>
                <a:latin typeface="Arial" panose="020B0604020202020204" pitchFamily="34" charset="0"/>
              </a:rPr>
              <a:t>2017</a:t>
            </a:r>
            <a:endParaRPr lang="en-US" alt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Concepts in Chemical Biology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77838" y="762000"/>
            <a:ext cx="8228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Searching for inhibitors of polyglutamine aggregation: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potential implications for Huntington’s Disease (HD)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25513" y="1676400"/>
            <a:ext cx="7367587" cy="7699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33 nt sequence ligated to 5’-terminus of M13 pIII gene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®</a:t>
            </a:r>
            <a:r>
              <a:rPr lang="en-US" altLang="en-US" sz="2200">
                <a:latin typeface="Arial" panose="020B0604020202020204" pitchFamily="34" charset="0"/>
              </a:rPr>
              <a:t> 11 aa peptide library (6th position fixed as W)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1841500" y="58738"/>
            <a:ext cx="55340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Example of phage display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Nagai et al., </a:t>
            </a:r>
            <a:r>
              <a:rPr lang="en-US" altLang="en-US" sz="1800" b="0" i="1">
                <a:latin typeface="Arial" panose="020B0604020202020204" pitchFamily="34" charset="0"/>
              </a:rPr>
              <a:t>J. Biol. Chem.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275</a:t>
            </a:r>
            <a:r>
              <a:rPr lang="en-US" altLang="en-US" sz="1800" b="0">
                <a:latin typeface="Arial" panose="020B0604020202020204" pitchFamily="34" charset="0"/>
              </a:rPr>
              <a:t>, 10437</a:t>
            </a:r>
          </a:p>
        </p:txBody>
      </p:sp>
      <p:pic>
        <p:nvPicPr>
          <p:cNvPr id="184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124200"/>
            <a:ext cx="40036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589213"/>
            <a:ext cx="4406900" cy="36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5202238" y="2493963"/>
            <a:ext cx="3230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3300"/>
                </a:solidFill>
                <a:latin typeface="Arial" panose="020B0604020202020204" pitchFamily="34" charset="0"/>
              </a:rPr>
              <a:t>Q</a:t>
            </a:r>
            <a:r>
              <a:rPr lang="en-US" altLang="en-US" sz="1800" baseline="-25000">
                <a:solidFill>
                  <a:srgbClr val="993300"/>
                </a:solidFill>
                <a:latin typeface="Arial" panose="020B0604020202020204" pitchFamily="34" charset="0"/>
              </a:rPr>
              <a:t>62</a:t>
            </a:r>
            <a:r>
              <a:rPr lang="en-US" altLang="en-US" sz="1800">
                <a:solidFill>
                  <a:srgbClr val="993300"/>
                </a:solidFill>
                <a:latin typeface="Arial" panose="020B0604020202020204" pitchFamily="34" charset="0"/>
              </a:rPr>
              <a:t> = pathological length;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3300"/>
                </a:solidFill>
                <a:latin typeface="Arial" panose="020B0604020202020204" pitchFamily="34" charset="0"/>
              </a:rPr>
              <a:t>Q</a:t>
            </a:r>
            <a:r>
              <a:rPr lang="en-US" altLang="en-US" sz="1800" baseline="-25000">
                <a:solidFill>
                  <a:srgbClr val="993300"/>
                </a:solidFill>
                <a:latin typeface="Arial" panose="020B0604020202020204" pitchFamily="34" charset="0"/>
              </a:rPr>
              <a:t>19</a:t>
            </a:r>
            <a:r>
              <a:rPr lang="en-US" altLang="en-US" sz="1800">
                <a:solidFill>
                  <a:srgbClr val="993300"/>
                </a:solidFill>
                <a:latin typeface="Arial" panose="020B0604020202020204" pitchFamily="34" charset="0"/>
              </a:rPr>
              <a:t> = normal length</a:t>
            </a:r>
          </a:p>
        </p:txBody>
      </p:sp>
      <p:sp>
        <p:nvSpPr>
          <p:cNvPr id="18441" name="Rectangle 1"/>
          <p:cNvSpPr>
            <a:spLocks noChangeArrowheads="1"/>
          </p:cNvSpPr>
          <p:nvPr/>
        </p:nvSpPr>
        <p:spPr bwMode="auto">
          <a:xfrm>
            <a:off x="2795588" y="4306888"/>
            <a:ext cx="746125" cy="381000"/>
          </a:xfrm>
          <a:prstGeom prst="rect">
            <a:avLst/>
          </a:prstGeom>
          <a:noFill/>
          <a:ln w="19050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42" name="Text Box 5"/>
          <p:cNvSpPr txBox="1">
            <a:spLocks noChangeArrowheads="1"/>
          </p:cNvSpPr>
          <p:nvPr/>
        </p:nvSpPr>
        <p:spPr bwMode="auto">
          <a:xfrm>
            <a:off x="4814888" y="4843463"/>
            <a:ext cx="4005262" cy="1446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Selective inhibition of pathological poly-Q interactions may be a useful therapeutic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1609725" y="58738"/>
            <a:ext cx="59975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Mirror-image phage display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Funke &amp; Willbold, </a:t>
            </a:r>
            <a:r>
              <a:rPr lang="en-US" altLang="en-US" sz="1800" b="0" i="1">
                <a:latin typeface="Arial" panose="020B0604020202020204" pitchFamily="34" charset="0"/>
              </a:rPr>
              <a:t>Mol. BioSyst.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2009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5</a:t>
            </a:r>
            <a:r>
              <a:rPr lang="en-US" altLang="en-US" sz="1800" b="0">
                <a:latin typeface="Arial" panose="020B0604020202020204" pitchFamily="34" charset="0"/>
              </a:rPr>
              <a:t>, 783 (review)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788988"/>
            <a:ext cx="59340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88925" y="1254125"/>
            <a:ext cx="8626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Recall </a:t>
            </a:r>
            <a:r>
              <a:rPr lang="en-US" altLang="en-US" sz="2400">
                <a:solidFill>
                  <a:srgbClr val="993300"/>
                </a:solidFill>
                <a:latin typeface="Arial" panose="020B0604020202020204" pitchFamily="34" charset="0"/>
              </a:rPr>
              <a:t>(Slide 2-29)</a:t>
            </a:r>
            <a:r>
              <a:rPr lang="en-US" altLang="en-US" sz="2400">
                <a:latin typeface="Arial" panose="020B0604020202020204" pitchFamily="34" charset="0"/>
              </a:rPr>
              <a:t>: Transcription factors have separate DNA-binding domains (DBD) and activation domains (AD)</a:t>
            </a:r>
          </a:p>
        </p:txBody>
      </p:sp>
      <p:pic>
        <p:nvPicPr>
          <p:cNvPr id="21507" name="Picture 5" descr="http://www.rzpd.de/public/uploads/amruKx2ocVhEVWSz0qX90Q/Principle_neu_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84438"/>
            <a:ext cx="5268913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599619" y="58738"/>
            <a:ext cx="77764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Identification of protein-protein interactions: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Two-hybrid systems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288925" y="5867400"/>
            <a:ext cx="862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“Bait” and “prey” are terms used in two-hybrid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Chien et al., </a:t>
            </a:r>
            <a:r>
              <a:rPr lang="en-US" altLang="en-US" sz="1800" b="0" i="1">
                <a:latin typeface="Arial" panose="020B0604020202020204" pitchFamily="34" charset="0"/>
              </a:rPr>
              <a:t>Proc. Natl. Acad. Sci. USA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1991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88</a:t>
            </a:r>
            <a:r>
              <a:rPr lang="en-US" altLang="en-US" sz="1800" b="0">
                <a:latin typeface="Arial" panose="020B0604020202020204" pitchFamily="34" charset="0"/>
              </a:rPr>
              <a:t>, 9578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2141331" y="58738"/>
            <a:ext cx="493436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The two-hybrid system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62000"/>
            <a:ext cx="76581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552575"/>
            <a:ext cx="34575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1452563"/>
            <a:ext cx="40767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5814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846513"/>
            <a:ext cx="453231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Vidal &amp; Legrain, </a:t>
            </a:r>
            <a:r>
              <a:rPr lang="en-US" altLang="en-US" sz="1800" b="0" i="1">
                <a:latin typeface="Arial" panose="020B0604020202020204" pitchFamily="34" charset="0"/>
              </a:rPr>
              <a:t>Nucleic Acids Res.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1999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27</a:t>
            </a:r>
            <a:r>
              <a:rPr lang="en-US" altLang="en-US" sz="1800" b="0">
                <a:latin typeface="Arial" panose="020B0604020202020204" pitchFamily="34" charset="0"/>
              </a:rPr>
              <a:t>, 919</a:t>
            </a: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737901" y="58738"/>
            <a:ext cx="774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Broad utility of yeast n-hybrid systems</a:t>
            </a:r>
          </a:p>
        </p:txBody>
      </p:sp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762000"/>
            <a:ext cx="73628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048000"/>
            <a:ext cx="71247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288925" y="5257800"/>
            <a:ext cx="8626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9900"/>
                </a:solidFill>
                <a:latin typeface="Arial" panose="020B0604020202020204" pitchFamily="34" charset="0"/>
              </a:rPr>
              <a:t>Forward: transcriptional activation of a gene required for growth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Reverse: dissociation of interaction that otherwise activates expression of toxic gene</a:t>
            </a:r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4619625" y="1243013"/>
            <a:ext cx="914400" cy="304800"/>
          </a:xfrm>
          <a:prstGeom prst="rect">
            <a:avLst/>
          </a:prstGeom>
          <a:noFill/>
          <a:ln w="25400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5815013" y="1243013"/>
            <a:ext cx="914400" cy="304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3561" name="Text Box 3"/>
          <p:cNvSpPr txBox="1">
            <a:spLocks noChangeArrowheads="1"/>
          </p:cNvSpPr>
          <p:nvPr/>
        </p:nvSpPr>
        <p:spPr bwMode="auto">
          <a:xfrm>
            <a:off x="6613525" y="2435225"/>
            <a:ext cx="222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FF"/>
                </a:solidFill>
                <a:latin typeface="Arial" panose="020B0604020202020204" pitchFamily="34" charset="0"/>
              </a:rPr>
              <a:t>DNA</a:t>
            </a:r>
            <a:r>
              <a:rPr lang="en-US" altLang="en-US" sz="2000" i="1">
                <a:latin typeface="Arial" panose="020B0604020202020204" pitchFamily="34" charset="0"/>
              </a:rPr>
              <a:t>-</a:t>
            </a:r>
            <a:r>
              <a:rPr lang="en-US" altLang="en-US" sz="2000" i="1">
                <a:solidFill>
                  <a:srgbClr val="009900"/>
                </a:solidFill>
                <a:latin typeface="Arial" panose="020B0604020202020204" pitchFamily="34" charset="0"/>
              </a:rPr>
              <a:t>protein</a:t>
            </a:r>
          </a:p>
        </p:txBody>
      </p:sp>
      <p:sp>
        <p:nvSpPr>
          <p:cNvPr id="15370" name="Text Box 3"/>
          <p:cNvSpPr txBox="1">
            <a:spLocks noChangeArrowheads="1"/>
          </p:cNvSpPr>
          <p:nvPr/>
        </p:nvSpPr>
        <p:spPr bwMode="auto">
          <a:xfrm>
            <a:off x="6858000" y="4343400"/>
            <a:ext cx="1736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FF"/>
                </a:solidFill>
                <a:latin typeface="Arial" panose="020B0604020202020204" pitchFamily="34" charset="0"/>
              </a:rPr>
              <a:t>protein</a:t>
            </a:r>
            <a:r>
              <a:rPr lang="en-US" altLang="en-US" sz="2000" i="1">
                <a:latin typeface="Arial" panose="020B0604020202020204" pitchFamily="34" charset="0"/>
              </a:rPr>
              <a:t>-</a:t>
            </a:r>
            <a:r>
              <a:rPr lang="en-US" altLang="en-US" sz="2000" i="1">
                <a:solidFill>
                  <a:srgbClr val="009900"/>
                </a:solidFill>
                <a:latin typeface="Arial" panose="020B0604020202020204" pitchFamily="34" charset="0"/>
              </a:rPr>
              <a:t>protein</a:t>
            </a:r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228600" y="163195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28600" y="299561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5" name="Line 10"/>
          <p:cNvSpPr>
            <a:spLocks noChangeShapeType="1"/>
          </p:cNvSpPr>
          <p:nvPr/>
        </p:nvSpPr>
        <p:spPr bwMode="auto">
          <a:xfrm>
            <a:off x="228600" y="514985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Uetz et al., </a:t>
            </a:r>
            <a:r>
              <a:rPr lang="en-US" altLang="en-US" sz="1800" b="0" i="1">
                <a:latin typeface="Arial" panose="020B0604020202020204" pitchFamily="34" charset="0"/>
              </a:rPr>
              <a:t>Nature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403</a:t>
            </a:r>
            <a:r>
              <a:rPr lang="en-US" altLang="en-US" sz="1800" b="0">
                <a:latin typeface="Arial" panose="020B0604020202020204" pitchFamily="34" charset="0"/>
              </a:rPr>
              <a:t>, 623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200150" y="58738"/>
            <a:ext cx="6816725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Comprehensive identification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protein-protein interactions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050925" y="1254125"/>
            <a:ext cx="7102475" cy="8318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Seeking to identify </a:t>
            </a:r>
            <a:r>
              <a:rPr lang="en-US" altLang="en-US" sz="2400" u="sng">
                <a:latin typeface="Arial" panose="020B0604020202020204" pitchFamily="34" charset="0"/>
              </a:rPr>
              <a:t>every</a:t>
            </a:r>
            <a:r>
              <a:rPr lang="en-US" altLang="en-US" sz="2400">
                <a:latin typeface="Arial" panose="020B0604020202020204" pitchFamily="34" charset="0"/>
              </a:rPr>
              <a:t> yeast (</a:t>
            </a:r>
            <a:r>
              <a:rPr lang="en-US" altLang="en-US" sz="2400" i="1">
                <a:latin typeface="Arial" panose="020B0604020202020204" pitchFamily="34" charset="0"/>
              </a:rPr>
              <a:t>S. cerevisiae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protein-protein interaction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304800" y="2209800"/>
            <a:ext cx="85344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Arial" panose="020B0604020202020204" pitchFamily="34" charset="0"/>
              </a:rPr>
              <a:t>•	6000 ORF-AD fusions screened against 192 yeast proteins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Arial" panose="020B0604020202020204" pitchFamily="34" charset="0"/>
              </a:rPr>
              <a:t>•	6000 ORF-DBD fusions screened against 6000 ORF-AD fusions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9900"/>
                </a:solidFill>
                <a:latin typeface="Arial" panose="020B0604020202020204" pitchFamily="34" charset="0"/>
              </a:rPr>
              <a:t>•	Detection of 957 putative interactions involving 1004 proteins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4891088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13500" y="5559425"/>
            <a:ext cx="2200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9900CC"/>
                </a:solidFill>
                <a:latin typeface="Arial" panose="020B0604020202020204" pitchFamily="34" charset="0"/>
              </a:rPr>
              <a:t>(957 entries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9900CC"/>
                </a:solidFill>
                <a:latin typeface="Arial" panose="020B0604020202020204" pitchFamily="34" charset="0"/>
              </a:rPr>
              <a:t>in this table...!)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2162175" y="58738"/>
            <a:ext cx="48926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Three-hybrid systems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Vidal &amp; Legrain, </a:t>
            </a:r>
            <a:r>
              <a:rPr lang="en-US" altLang="en-US" sz="1800" b="0" i="1">
                <a:latin typeface="Arial" panose="020B0604020202020204" pitchFamily="34" charset="0"/>
              </a:rPr>
              <a:t>Nucleic Acids Res.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1999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27</a:t>
            </a:r>
            <a:r>
              <a:rPr lang="en-US" altLang="en-US" sz="1800" b="0">
                <a:latin typeface="Arial" panose="020B0604020202020204" pitchFamily="34" charset="0"/>
              </a:rPr>
              <a:t>, 919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292225"/>
            <a:ext cx="69151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730250"/>
            <a:ext cx="3962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04800" y="2590800"/>
            <a:ext cx="85344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Arial" panose="020B0604020202020204" pitchFamily="34" charset="0"/>
              </a:rPr>
              <a:t>RNA-based three-hybrid system: </a:t>
            </a:r>
            <a:r>
              <a:rPr lang="en-US" altLang="en-US" sz="2100">
                <a:solidFill>
                  <a:srgbClr val="9900CC"/>
                </a:solidFill>
                <a:latin typeface="Arial" panose="020B0604020202020204" pitchFamily="34" charset="0"/>
              </a:rPr>
              <a:t>study interactions between </a:t>
            </a:r>
            <a:r>
              <a:rPr lang="en-US" altLang="en-US" sz="2100">
                <a:solidFill>
                  <a:srgbClr val="0000FF"/>
                </a:solidFill>
                <a:latin typeface="Arial" panose="020B0604020202020204" pitchFamily="34" charset="0"/>
              </a:rPr>
              <a:t>RNA (X)</a:t>
            </a:r>
            <a:r>
              <a:rPr lang="en-US" altLang="en-US" sz="2100">
                <a:solidFill>
                  <a:srgbClr val="9900CC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2100">
                <a:solidFill>
                  <a:srgbClr val="009900"/>
                </a:solidFill>
                <a:latin typeface="Arial" panose="020B0604020202020204" pitchFamily="34" charset="0"/>
              </a:rPr>
              <a:t>proteins (Y)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04800" y="4429125"/>
            <a:ext cx="86868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Arial" panose="020B0604020202020204" pitchFamily="34" charset="0"/>
              </a:rPr>
              <a:t>Small-molecule-based three-hybrid system: </a:t>
            </a:r>
            <a:r>
              <a:rPr lang="en-US" altLang="en-US" sz="2100">
                <a:solidFill>
                  <a:srgbClr val="9900CC"/>
                </a:solidFill>
                <a:latin typeface="Arial" panose="020B0604020202020204" pitchFamily="34" charset="0"/>
              </a:rPr>
              <a:t>study interactions between </a:t>
            </a:r>
            <a:r>
              <a:rPr lang="en-US" altLang="en-US" sz="2100">
                <a:solidFill>
                  <a:srgbClr val="0000FF"/>
                </a:solidFill>
                <a:latin typeface="Arial" panose="020B0604020202020204" pitchFamily="34" charset="0"/>
              </a:rPr>
              <a:t>small molecules (X)</a:t>
            </a:r>
            <a:r>
              <a:rPr lang="en-US" altLang="en-US" sz="2100">
                <a:solidFill>
                  <a:srgbClr val="9900CC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2100">
                <a:solidFill>
                  <a:srgbClr val="009900"/>
                </a:solidFill>
                <a:latin typeface="Arial" panose="020B0604020202020204" pitchFamily="34" charset="0"/>
              </a:rPr>
              <a:t>proteins (Y)</a:t>
            </a: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985838" y="3432175"/>
            <a:ext cx="914400" cy="457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DB</a:t>
            </a:r>
          </a:p>
        </p:txBody>
      </p:sp>
      <p:sp>
        <p:nvSpPr>
          <p:cNvPr id="17417" name="Rectangle 5"/>
          <p:cNvSpPr>
            <a:spLocks noChangeArrowheads="1"/>
          </p:cNvSpPr>
          <p:nvPr/>
        </p:nvSpPr>
        <p:spPr bwMode="auto">
          <a:xfrm>
            <a:off x="1909763" y="3432175"/>
            <a:ext cx="914400" cy="457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RBP</a:t>
            </a:r>
          </a:p>
        </p:txBody>
      </p:sp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1841500" y="389413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(known)</a:t>
            </a:r>
          </a:p>
        </p:txBody>
      </p:sp>
      <p:sp>
        <p:nvSpPr>
          <p:cNvPr id="17419" name="Rectangle 5"/>
          <p:cNvSpPr>
            <a:spLocks noChangeArrowheads="1"/>
          </p:cNvSpPr>
          <p:nvPr/>
        </p:nvSpPr>
        <p:spPr bwMode="auto">
          <a:xfrm>
            <a:off x="3563938" y="3432175"/>
            <a:ext cx="9144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RNA</a:t>
            </a:r>
          </a:p>
        </p:txBody>
      </p:sp>
      <p:sp>
        <p:nvSpPr>
          <p:cNvPr id="17420" name="Rectangle 5"/>
          <p:cNvSpPr>
            <a:spLocks noChangeArrowheads="1"/>
          </p:cNvSpPr>
          <p:nvPr/>
        </p:nvSpPr>
        <p:spPr bwMode="auto">
          <a:xfrm>
            <a:off x="4491038" y="3432175"/>
            <a:ext cx="9144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7421" name="Text Box 7"/>
          <p:cNvSpPr txBox="1">
            <a:spLocks noChangeArrowheads="1"/>
          </p:cNvSpPr>
          <p:nvPr/>
        </p:nvSpPr>
        <p:spPr bwMode="auto">
          <a:xfrm>
            <a:off x="3494088" y="389413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(known)</a:t>
            </a:r>
          </a:p>
        </p:txBody>
      </p:sp>
      <p:sp>
        <p:nvSpPr>
          <p:cNvPr id="17422" name="Rectangle 5"/>
          <p:cNvSpPr>
            <a:spLocks noChangeArrowheads="1"/>
          </p:cNvSpPr>
          <p:nvPr/>
        </p:nvSpPr>
        <p:spPr bwMode="auto">
          <a:xfrm>
            <a:off x="6545263" y="3432175"/>
            <a:ext cx="914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7423" name="Rectangle 5"/>
          <p:cNvSpPr>
            <a:spLocks noChangeArrowheads="1"/>
          </p:cNvSpPr>
          <p:nvPr/>
        </p:nvSpPr>
        <p:spPr bwMode="auto">
          <a:xfrm>
            <a:off x="7467600" y="3432175"/>
            <a:ext cx="9144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AD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746750" y="3387725"/>
            <a:ext cx="4857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9900CC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7425" name="Rectangle 5"/>
          <p:cNvSpPr>
            <a:spLocks noChangeArrowheads="1"/>
          </p:cNvSpPr>
          <p:nvPr/>
        </p:nvSpPr>
        <p:spPr bwMode="auto">
          <a:xfrm>
            <a:off x="985838" y="5343525"/>
            <a:ext cx="914400" cy="457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DB</a:t>
            </a:r>
          </a:p>
        </p:txBody>
      </p:sp>
      <p:sp>
        <p:nvSpPr>
          <p:cNvPr id="17426" name="Rectangle 5"/>
          <p:cNvSpPr>
            <a:spLocks noChangeArrowheads="1"/>
          </p:cNvSpPr>
          <p:nvPr/>
        </p:nvSpPr>
        <p:spPr bwMode="auto">
          <a:xfrm>
            <a:off x="1909763" y="5343525"/>
            <a:ext cx="914400" cy="457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LBP</a:t>
            </a:r>
          </a:p>
        </p:txBody>
      </p:sp>
      <p:sp>
        <p:nvSpPr>
          <p:cNvPr id="17427" name="Text Box 7"/>
          <p:cNvSpPr txBox="1">
            <a:spLocks noChangeArrowheads="1"/>
          </p:cNvSpPr>
          <p:nvPr/>
        </p:nvSpPr>
        <p:spPr bwMode="auto">
          <a:xfrm>
            <a:off x="1841500" y="580548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(known)</a:t>
            </a:r>
          </a:p>
        </p:txBody>
      </p:sp>
      <p:sp>
        <p:nvSpPr>
          <p:cNvPr id="17428" name="Rectangle 5"/>
          <p:cNvSpPr>
            <a:spLocks noChangeArrowheads="1"/>
          </p:cNvSpPr>
          <p:nvPr/>
        </p:nvSpPr>
        <p:spPr bwMode="auto">
          <a:xfrm>
            <a:off x="3563938" y="5343525"/>
            <a:ext cx="9144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ligand</a:t>
            </a:r>
          </a:p>
        </p:txBody>
      </p:sp>
      <p:sp>
        <p:nvSpPr>
          <p:cNvPr id="17429" name="Rectangle 5"/>
          <p:cNvSpPr>
            <a:spLocks noChangeArrowheads="1"/>
          </p:cNvSpPr>
          <p:nvPr/>
        </p:nvSpPr>
        <p:spPr bwMode="auto">
          <a:xfrm>
            <a:off x="4491038" y="5343525"/>
            <a:ext cx="9144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7430" name="Text Box 7"/>
          <p:cNvSpPr txBox="1">
            <a:spLocks noChangeArrowheads="1"/>
          </p:cNvSpPr>
          <p:nvPr/>
        </p:nvSpPr>
        <p:spPr bwMode="auto">
          <a:xfrm>
            <a:off x="3494088" y="580548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(known)</a:t>
            </a:r>
          </a:p>
        </p:txBody>
      </p:sp>
      <p:sp>
        <p:nvSpPr>
          <p:cNvPr id="17431" name="Rectangle 5"/>
          <p:cNvSpPr>
            <a:spLocks noChangeArrowheads="1"/>
          </p:cNvSpPr>
          <p:nvPr/>
        </p:nvSpPr>
        <p:spPr bwMode="auto">
          <a:xfrm>
            <a:off x="6545263" y="5343525"/>
            <a:ext cx="914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7432" name="Rectangle 5"/>
          <p:cNvSpPr>
            <a:spLocks noChangeArrowheads="1"/>
          </p:cNvSpPr>
          <p:nvPr/>
        </p:nvSpPr>
        <p:spPr bwMode="auto">
          <a:xfrm>
            <a:off x="7467600" y="5343525"/>
            <a:ext cx="9144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AD</a:t>
            </a: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5503863" y="3660775"/>
            <a:ext cx="328612" cy="0"/>
          </a:xfrm>
          <a:prstGeom prst="straightConnector1">
            <a:avLst/>
          </a:prstGeom>
          <a:noFill/>
          <a:ln w="19050" algn="ctr">
            <a:solidFill>
              <a:srgbClr val="9900CC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H="1">
            <a:off x="6137275" y="3660775"/>
            <a:ext cx="328613" cy="0"/>
          </a:xfrm>
          <a:prstGeom prst="straightConnector1">
            <a:avLst/>
          </a:prstGeom>
          <a:noFill/>
          <a:ln w="19050" algn="ctr">
            <a:solidFill>
              <a:srgbClr val="9900CC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5746750" y="5295900"/>
            <a:ext cx="4857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9900CC"/>
                </a:solidFill>
                <a:latin typeface="Arial" panose="020B0604020202020204" pitchFamily="34" charset="0"/>
              </a:rPr>
              <a:t>?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5503863" y="5568950"/>
            <a:ext cx="328612" cy="0"/>
          </a:xfrm>
          <a:prstGeom prst="straightConnector1">
            <a:avLst/>
          </a:prstGeom>
          <a:noFill/>
          <a:ln w="19050" algn="ctr">
            <a:solidFill>
              <a:srgbClr val="9900CC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H="1">
            <a:off x="6137275" y="5568950"/>
            <a:ext cx="328613" cy="0"/>
          </a:xfrm>
          <a:prstGeom prst="straightConnector1">
            <a:avLst/>
          </a:prstGeom>
          <a:noFill/>
          <a:ln w="19050" algn="ctr">
            <a:solidFill>
              <a:srgbClr val="9900CC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416" grpId="0" animBg="1"/>
      <p:bldP spid="17417" grpId="0" animBg="1"/>
      <p:bldP spid="17418" grpId="0"/>
      <p:bldP spid="17419" grpId="0" animBg="1"/>
      <p:bldP spid="17420" grpId="0" animBg="1"/>
      <p:bldP spid="17421" grpId="0"/>
      <p:bldP spid="17422" grpId="0" animBg="1"/>
      <p:bldP spid="17423" grpId="0" animBg="1"/>
      <p:bldP spid="19" grpId="0"/>
      <p:bldP spid="17425" grpId="0" animBg="1"/>
      <p:bldP spid="17426" grpId="0" animBg="1"/>
      <p:bldP spid="17427" grpId="0"/>
      <p:bldP spid="17428" grpId="0" animBg="1"/>
      <p:bldP spid="17429" grpId="0" animBg="1"/>
      <p:bldP spid="17430" grpId="0"/>
      <p:bldP spid="17431" grpId="0" animBg="1"/>
      <p:bldP spid="17432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4668838" y="3095625"/>
            <a:ext cx="1951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  <a:latin typeface="Arial" panose="020B0604020202020204" pitchFamily="34" charset="0"/>
              </a:rPr>
              <a:t>binds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  <a:latin typeface="Arial" panose="020B0604020202020204" pitchFamily="34" charset="0"/>
              </a:rPr>
              <a:t>glucocorticoid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  <a:latin typeface="Arial" panose="020B0604020202020204" pitchFamily="34" charset="0"/>
              </a:rPr>
              <a:t>receptor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Licitra &amp; Liu, </a:t>
            </a:r>
            <a:r>
              <a:rPr lang="en-US" altLang="en-US" sz="1800" b="0" i="1">
                <a:latin typeface="Arial" panose="020B0604020202020204" pitchFamily="34" charset="0"/>
              </a:rPr>
              <a:t>Proc. Natl. Acad. Sci. USA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1996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93</a:t>
            </a:r>
            <a:r>
              <a:rPr lang="en-US" altLang="en-US" sz="1800" b="0">
                <a:latin typeface="Arial" panose="020B0604020202020204" pitchFamily="34" charset="0"/>
              </a:rPr>
              <a:t>, 12817</a:t>
            </a: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566653" y="58738"/>
            <a:ext cx="769954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First report of a three-hybrid system</a:t>
            </a:r>
          </a:p>
        </p:txBody>
      </p:sp>
      <p:pic>
        <p:nvPicPr>
          <p:cNvPr id="2765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762000"/>
            <a:ext cx="4467225" cy="22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74688"/>
            <a:ext cx="432752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Isosceles Triangle 1"/>
          <p:cNvSpPr>
            <a:spLocks noChangeArrowheads="1"/>
          </p:cNvSpPr>
          <p:nvPr/>
        </p:nvSpPr>
        <p:spPr bwMode="auto">
          <a:xfrm rot="-5400000">
            <a:off x="1563688" y="1098550"/>
            <a:ext cx="409575" cy="3651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40" name="Flowchart: Delay 2"/>
          <p:cNvSpPr>
            <a:spLocks noChangeArrowheads="1"/>
          </p:cNvSpPr>
          <p:nvPr/>
        </p:nvSpPr>
        <p:spPr bwMode="auto">
          <a:xfrm>
            <a:off x="2114550" y="1047750"/>
            <a:ext cx="274638" cy="457200"/>
          </a:xfrm>
          <a:prstGeom prst="flowChartDelay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57" name="Rectangle 3"/>
          <p:cNvSpPr>
            <a:spLocks noChangeArrowheads="1"/>
          </p:cNvSpPr>
          <p:nvPr/>
        </p:nvSpPr>
        <p:spPr bwMode="auto">
          <a:xfrm>
            <a:off x="5045075" y="1752600"/>
            <a:ext cx="1198563" cy="858838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58" name="Rectangle 15"/>
          <p:cNvSpPr>
            <a:spLocks noChangeArrowheads="1"/>
          </p:cNvSpPr>
          <p:nvPr/>
        </p:nvSpPr>
        <p:spPr bwMode="auto">
          <a:xfrm>
            <a:off x="6638925" y="847725"/>
            <a:ext cx="1855788" cy="1485900"/>
          </a:xfrm>
          <a:prstGeom prst="rect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cxnSp>
        <p:nvCxnSpPr>
          <p:cNvPr id="27659" name="Straight Connector 5"/>
          <p:cNvCxnSpPr>
            <a:cxnSpLocks noChangeShapeType="1"/>
          </p:cNvCxnSpPr>
          <p:nvPr/>
        </p:nvCxnSpPr>
        <p:spPr bwMode="auto">
          <a:xfrm flipV="1">
            <a:off x="6799263" y="3032125"/>
            <a:ext cx="828675" cy="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0" name="Straight Connector 19"/>
          <p:cNvCxnSpPr>
            <a:cxnSpLocks noChangeShapeType="1"/>
          </p:cNvCxnSpPr>
          <p:nvPr/>
        </p:nvCxnSpPr>
        <p:spPr bwMode="auto">
          <a:xfrm flipV="1">
            <a:off x="7718425" y="3032125"/>
            <a:ext cx="342900" cy="0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61" name="Text Box 7"/>
          <p:cNvSpPr txBox="1">
            <a:spLocks noChangeArrowheads="1"/>
          </p:cNvSpPr>
          <p:nvPr/>
        </p:nvSpPr>
        <p:spPr bwMode="auto">
          <a:xfrm>
            <a:off x="7034213" y="3095625"/>
            <a:ext cx="1182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FF"/>
                </a:solidFill>
                <a:latin typeface="Arial" panose="020B0604020202020204" pitchFamily="34" charset="0"/>
              </a:rPr>
              <a:t>binds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FF"/>
                </a:solidFill>
                <a:latin typeface="Arial" panose="020B0604020202020204" pitchFamily="34" charset="0"/>
              </a:rPr>
              <a:t>FKBP12</a:t>
            </a:r>
          </a:p>
        </p:txBody>
      </p:sp>
      <p:sp>
        <p:nvSpPr>
          <p:cNvPr id="18446" name="Text Box 7"/>
          <p:cNvSpPr txBox="1">
            <a:spLocks noChangeArrowheads="1"/>
          </p:cNvSpPr>
          <p:nvPr/>
        </p:nvSpPr>
        <p:spPr bwMode="auto">
          <a:xfrm>
            <a:off x="228600" y="7762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  <a:latin typeface="Arial" panose="020B0604020202020204" pitchFamily="34" charset="0"/>
              </a:rPr>
              <a:t>GCR</a:t>
            </a:r>
          </a:p>
        </p:txBody>
      </p:sp>
      <p:sp>
        <p:nvSpPr>
          <p:cNvPr id="18447" name="Text Box 7"/>
          <p:cNvSpPr txBox="1">
            <a:spLocks noChangeArrowheads="1"/>
          </p:cNvSpPr>
          <p:nvPr/>
        </p:nvSpPr>
        <p:spPr bwMode="auto">
          <a:xfrm>
            <a:off x="3041650" y="1595438"/>
            <a:ext cx="1169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FF"/>
                </a:solidFill>
                <a:latin typeface="Arial" panose="020B0604020202020204" pitchFamily="34" charset="0"/>
              </a:rPr>
              <a:t>FKBP12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708525" y="4448175"/>
            <a:ext cx="4206875" cy="13239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Discover new receptors for small-molecule ligands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Screen for new small-molecule ligands for known receptors</a:t>
            </a:r>
          </a:p>
        </p:txBody>
      </p:sp>
      <p:sp>
        <p:nvSpPr>
          <p:cNvPr id="18449" name="Text Box 7"/>
          <p:cNvSpPr txBox="1">
            <a:spLocks noChangeArrowheads="1"/>
          </p:cNvSpPr>
          <p:nvPr/>
        </p:nvSpPr>
        <p:spPr bwMode="auto">
          <a:xfrm>
            <a:off x="446088" y="4071938"/>
            <a:ext cx="7556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  <a:latin typeface="Arial" panose="020B0604020202020204" pitchFamily="34" charset="0"/>
              </a:rPr>
              <a:t>GCR</a:t>
            </a:r>
          </a:p>
        </p:txBody>
      </p:sp>
      <p:sp>
        <p:nvSpPr>
          <p:cNvPr id="18450" name="Text Box 7"/>
          <p:cNvSpPr txBox="1">
            <a:spLocks noChangeArrowheads="1"/>
          </p:cNvSpPr>
          <p:nvPr/>
        </p:nvSpPr>
        <p:spPr bwMode="auto">
          <a:xfrm>
            <a:off x="2403475" y="4071938"/>
            <a:ext cx="11699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FF"/>
                </a:solidFill>
                <a:latin typeface="Arial" panose="020B0604020202020204" pitchFamily="34" charset="0"/>
              </a:rPr>
              <a:t>FKBP12</a:t>
            </a:r>
          </a:p>
        </p:txBody>
      </p:sp>
      <p:sp>
        <p:nvSpPr>
          <p:cNvPr id="18451" name="Isosceles Triangle 29"/>
          <p:cNvSpPr>
            <a:spLocks noChangeArrowheads="1"/>
          </p:cNvSpPr>
          <p:nvPr/>
        </p:nvSpPr>
        <p:spPr bwMode="auto">
          <a:xfrm rot="-5400000">
            <a:off x="1293813" y="4079875"/>
            <a:ext cx="409575" cy="3651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52" name="Flowchart: Delay 30"/>
          <p:cNvSpPr>
            <a:spLocks noChangeArrowheads="1"/>
          </p:cNvSpPr>
          <p:nvPr/>
        </p:nvSpPr>
        <p:spPr bwMode="auto">
          <a:xfrm>
            <a:off x="1844675" y="4029075"/>
            <a:ext cx="274638" cy="457200"/>
          </a:xfrm>
          <a:prstGeom prst="flowChartDelay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6" grpId="0"/>
      <p:bldP spid="18447" grpId="0"/>
      <p:bldP spid="26" grpId="0" animBg="1"/>
      <p:bldP spid="18449" grpId="0"/>
      <p:bldP spid="18450" grpId="0"/>
      <p:bldP spid="18451" grpId="0" animBg="1"/>
      <p:bldP spid="184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1582738" y="58738"/>
            <a:ext cx="605155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Tools for investigating</a:t>
            </a:r>
            <a:br>
              <a:rPr lang="en-US" altLang="en-US" sz="3400" dirty="0">
                <a:solidFill>
                  <a:srgbClr val="0000FF"/>
                </a:solidFill>
                <a:latin typeface="Arial Bold" charset="0"/>
              </a:rPr>
            </a:b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protein-protein interactions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76225" y="2617788"/>
            <a:ext cx="8575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1.	How can new protein-protein interactions be discovered?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6225" y="3265488"/>
            <a:ext cx="8575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2.	How can we rapidly identify a peptide ligand for a protein?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76225" y="3913188"/>
            <a:ext cx="8575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3.	How can we study the interaction of two proteins in vivo?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88925" y="1931988"/>
            <a:ext cx="857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Key questions: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903288" y="1187450"/>
            <a:ext cx="4748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Generate large pool of proteins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903288" y="2643188"/>
            <a:ext cx="3910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Pass over support-bound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compound/protein/etc.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903288" y="4468813"/>
            <a:ext cx="381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Wash, then elute binders</a:t>
            </a: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1589088" y="5410200"/>
            <a:ext cx="5853112" cy="8302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How can this be done when there is no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direct way to amplify proteins?</a:t>
            </a:r>
          </a:p>
        </p:txBody>
      </p:sp>
      <p:sp>
        <p:nvSpPr>
          <p:cNvPr id="8198" name="Line 12"/>
          <p:cNvSpPr>
            <a:spLocks noChangeShapeType="1"/>
          </p:cNvSpPr>
          <p:nvPr/>
        </p:nvSpPr>
        <p:spPr bwMode="auto">
          <a:xfrm>
            <a:off x="3128963" y="1824038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879475" y="58738"/>
            <a:ext cx="74580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Selection approach (not screening)</a:t>
            </a:r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3128963" y="362585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2"/>
          <p:cNvSpPr>
            <a:spLocks noChangeShapeType="1"/>
          </p:cNvSpPr>
          <p:nvPr/>
        </p:nvSpPr>
        <p:spPr bwMode="auto">
          <a:xfrm flipH="1" flipV="1">
            <a:off x="6786563" y="1441450"/>
            <a:ext cx="0" cy="3282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 flipH="1">
            <a:off x="5795963" y="144145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4994275" y="4724400"/>
            <a:ext cx="1792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4"/>
          <p:cNvSpPr txBox="1">
            <a:spLocks noChangeArrowheads="1"/>
          </p:cNvSpPr>
          <p:nvPr/>
        </p:nvSpPr>
        <p:spPr bwMode="auto">
          <a:xfrm>
            <a:off x="6938963" y="2643188"/>
            <a:ext cx="1314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iterate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(repeat)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65113" y="609600"/>
            <a:ext cx="8650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Arial" panose="020B0604020202020204" pitchFamily="34" charset="0"/>
              </a:rPr>
              <a:t>Physically link</a:t>
            </a:r>
            <a:r>
              <a:rPr lang="en-US" altLang="en-US" sz="2400">
                <a:latin typeface="Arial" panose="020B0604020202020204" pitchFamily="34" charset="0"/>
              </a:rPr>
              <a:t> the protein to the DNA/RNA that encodes it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76325"/>
            <a:ext cx="54864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401763" y="58738"/>
            <a:ext cx="64135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Enabling selection of proteins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Sergeeva et al., </a:t>
            </a:r>
            <a:r>
              <a:rPr lang="en-US" altLang="en-US" sz="1800" b="0" i="1">
                <a:latin typeface="Arial" panose="020B0604020202020204" pitchFamily="34" charset="0"/>
              </a:rPr>
              <a:t>Adv. Drug Deliv. Rev.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58</a:t>
            </a:r>
            <a:r>
              <a:rPr lang="en-US" altLang="en-US" sz="1800" b="0">
                <a:latin typeface="Arial" panose="020B0604020202020204" pitchFamily="34" charset="0"/>
              </a:rPr>
              <a:t>, 1622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5791200" y="2667000"/>
            <a:ext cx="2235200" cy="8302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“Display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technologies”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04800" y="89376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Bacteriophages: viruses that infect bacteria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93713" y="1616075"/>
            <a:ext cx="8185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After infection, bacteriophages take over the bacterial machinery, replicate, and then...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(a) lyse the bacteria (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lytic phage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or 	(b) are secreted by the bacteria (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non-lytic phage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214438" y="3505200"/>
            <a:ext cx="6710362" cy="15700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Phage display</a:t>
            </a:r>
            <a:r>
              <a:rPr lang="en-US" altLang="en-US" sz="2400">
                <a:latin typeface="Arial" panose="020B0604020202020204" pitchFamily="34" charset="0"/>
              </a:rPr>
              <a:t> takes advantage of infection/replication properties of phage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to “display” essentially any protein on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phage surface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93713" y="5210175"/>
            <a:ext cx="6911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Two main types of phage are commonly used: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	• M13 phage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	• T7 phage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051035" y="58738"/>
            <a:ext cx="311495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Phage display</a:t>
            </a:r>
          </a:p>
        </p:txBody>
      </p:sp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4267200" y="5791200"/>
            <a:ext cx="4656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Pande et al., </a:t>
            </a:r>
            <a:r>
              <a:rPr lang="en-US" altLang="en-US" sz="1800" b="0" i="1">
                <a:latin typeface="Arial" panose="020B0604020202020204" pitchFamily="34" charset="0"/>
              </a:rPr>
              <a:t>Biotechnol. Adv.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2010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28</a:t>
            </a:r>
            <a:r>
              <a:rPr lang="en-US" altLang="en-US" sz="1800" b="0">
                <a:latin typeface="Arial" panose="020B0604020202020204" pitchFamily="34" charset="0"/>
              </a:rPr>
              <a:t>, 849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Zani &amp; Moreau, </a:t>
            </a:r>
            <a:r>
              <a:rPr lang="en-US" altLang="en-US" sz="1800" b="0" i="1">
                <a:latin typeface="Arial" panose="020B0604020202020204" pitchFamily="34" charset="0"/>
              </a:rPr>
              <a:t>Biochimie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2010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92</a:t>
            </a:r>
            <a:r>
              <a:rPr lang="en-US" altLang="en-US" sz="1800" b="0">
                <a:latin typeface="Arial" panose="020B0604020202020204" pitchFamily="34" charset="0"/>
              </a:rPr>
              <a:t>, 1689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Bratkovic, </a:t>
            </a:r>
            <a:r>
              <a:rPr lang="en-US" altLang="en-US" sz="1800" b="0" i="1">
                <a:latin typeface="Arial" panose="020B0604020202020204" pitchFamily="34" charset="0"/>
              </a:rPr>
              <a:t>Cell Mol. Life Sci.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2010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67</a:t>
            </a:r>
            <a:r>
              <a:rPr lang="en-US" altLang="en-US" sz="1800" b="0">
                <a:latin typeface="Arial" panose="020B0604020202020204" pitchFamily="34" charset="0"/>
              </a:rPr>
              <a:t>, 749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2122488"/>
            <a:ext cx="33623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Phage%20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93725"/>
            <a:ext cx="1219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037138" y="1800225"/>
            <a:ext cx="1930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2700 copies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of pVIII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(50 aa coat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protein)</a:t>
            </a:r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V="1">
            <a:off x="7094538" y="1952625"/>
            <a:ext cx="381000" cy="609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V="1">
            <a:off x="7110413" y="2298700"/>
            <a:ext cx="554037" cy="3952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V="1">
            <a:off x="7132638" y="2584450"/>
            <a:ext cx="68580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297488" y="3397250"/>
            <a:ext cx="231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5 copies of pIII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(50 aa “pilot”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protein)</a:t>
            </a:r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 flipV="1">
            <a:off x="7485063" y="4184650"/>
            <a:ext cx="3048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 flipV="1">
            <a:off x="7889875" y="4298950"/>
            <a:ext cx="228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1436688" y="58738"/>
            <a:ext cx="63436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9900CC"/>
                </a:solidFill>
                <a:latin typeface="Arial Bold" charset="0"/>
              </a:rPr>
              <a:t>M13 phage for phage display</a:t>
            </a:r>
          </a:p>
        </p:txBody>
      </p:sp>
      <p:sp>
        <p:nvSpPr>
          <p:cNvPr id="7180" name="Text Box 3"/>
          <p:cNvSpPr txBox="1">
            <a:spLocks noChangeArrowheads="1"/>
          </p:cNvSpPr>
          <p:nvPr/>
        </p:nvSpPr>
        <p:spPr bwMode="auto">
          <a:xfrm>
            <a:off x="1016000" y="4749800"/>
            <a:ext cx="7185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Fuse </a:t>
            </a: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gene for protein of interest</a:t>
            </a:r>
            <a:r>
              <a:rPr lang="en-US" altLang="en-US" sz="2400">
                <a:latin typeface="Arial" panose="020B0604020202020204" pitchFamily="34" charset="0"/>
              </a:rPr>
              <a:t> to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gene for pIII</a:t>
            </a:r>
            <a:r>
              <a:rPr lang="en-US" altLang="en-US" sz="2400">
                <a:latin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and the resulting protein will be “displayed”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on the surface of the bacteriophage</a:t>
            </a:r>
          </a:p>
        </p:txBody>
      </p:sp>
      <p:sp>
        <p:nvSpPr>
          <p:cNvPr id="7181" name="Rectangle 5"/>
          <p:cNvSpPr>
            <a:spLocks noChangeArrowheads="1"/>
          </p:cNvSpPr>
          <p:nvPr/>
        </p:nvSpPr>
        <p:spPr bwMode="auto">
          <a:xfrm>
            <a:off x="1887538" y="6072188"/>
            <a:ext cx="27432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gene for protein of interest</a:t>
            </a:r>
          </a:p>
        </p:txBody>
      </p:sp>
      <p:sp>
        <p:nvSpPr>
          <p:cNvPr id="7182" name="Rectangle 6"/>
          <p:cNvSpPr>
            <a:spLocks noChangeArrowheads="1"/>
          </p:cNvSpPr>
          <p:nvPr/>
        </p:nvSpPr>
        <p:spPr bwMode="auto">
          <a:xfrm>
            <a:off x="4630738" y="6072188"/>
            <a:ext cx="2743200" cy="457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gene for pIII</a:t>
            </a:r>
          </a:p>
        </p:txBody>
      </p:sp>
      <p:sp>
        <p:nvSpPr>
          <p:cNvPr id="7183" name="Text Box 9"/>
          <p:cNvSpPr txBox="1">
            <a:spLocks noChangeArrowheads="1"/>
          </p:cNvSpPr>
          <p:nvPr/>
        </p:nvSpPr>
        <p:spPr bwMode="auto">
          <a:xfrm>
            <a:off x="1533525" y="6132513"/>
            <a:ext cx="35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5’</a:t>
            </a:r>
          </a:p>
        </p:txBody>
      </p:sp>
      <p:sp>
        <p:nvSpPr>
          <p:cNvPr id="7184" name="Text Box 10"/>
          <p:cNvSpPr txBox="1">
            <a:spLocks noChangeArrowheads="1"/>
          </p:cNvSpPr>
          <p:nvPr/>
        </p:nvSpPr>
        <p:spPr bwMode="auto">
          <a:xfrm>
            <a:off x="7373938" y="6132513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3’</a:t>
            </a:r>
          </a:p>
        </p:txBody>
      </p:sp>
      <p:sp>
        <p:nvSpPr>
          <p:cNvPr id="11281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7092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“filamentous”: 6.5 nm diameter, 930 nm long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single-stranded circular DNA genome, ~6.4 kb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10 genes in genome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non-lytic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228600" y="4694238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 animBg="1"/>
      <p:bldP spid="7175" grpId="0" animBg="1"/>
      <p:bldP spid="7176" grpId="0"/>
      <p:bldP spid="7177" grpId="0" animBg="1"/>
      <p:bldP spid="7178" grpId="0" animBg="1"/>
      <p:bldP spid="7180" grpId="0"/>
      <p:bldP spid="7181" grpId="0" animBg="1"/>
      <p:bldP spid="7182" grpId="0" animBg="1"/>
      <p:bldP spid="7183" grpId="0"/>
      <p:bldP spid="7184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1609725" y="58738"/>
            <a:ext cx="59975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9900CC"/>
                </a:solidFill>
                <a:latin typeface="Arial Bold" charset="0"/>
              </a:rPr>
              <a:t>T7 phage for phage display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70231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one of the most primitive forms of life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double-stranded linear DNA genome, ~40 kbp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56 genes in genome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lytic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57713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87538" y="5638800"/>
            <a:ext cx="27432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gene for cp10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630738" y="5638800"/>
            <a:ext cx="27432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gene for protein of interest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1533525" y="5699125"/>
            <a:ext cx="35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5’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7373938" y="5699125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3’</a:t>
            </a:r>
          </a:p>
        </p:txBody>
      </p:sp>
      <p:sp>
        <p:nvSpPr>
          <p:cNvPr id="13321" name="Text Box 5"/>
          <p:cNvSpPr txBox="1">
            <a:spLocks noChangeArrowheads="1"/>
          </p:cNvSpPr>
          <p:nvPr/>
        </p:nvSpPr>
        <p:spPr bwMode="auto">
          <a:xfrm>
            <a:off x="1052513" y="2822575"/>
            <a:ext cx="27479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415 copies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of coat protein 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(cp10, 50 aa coat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protein)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2142132" y="58738"/>
            <a:ext cx="493276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Phage display: cloning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931863"/>
            <a:ext cx="60674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Zani &amp; Moreau, </a:t>
            </a:r>
            <a:r>
              <a:rPr lang="en-US" altLang="en-US" sz="1800" b="0" i="1">
                <a:latin typeface="Arial" panose="020B0604020202020204" pitchFamily="34" charset="0"/>
              </a:rPr>
              <a:t>Biochimie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2010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92</a:t>
            </a:r>
            <a:r>
              <a:rPr lang="en-US" altLang="en-US" sz="1800" b="0">
                <a:latin typeface="Arial" panose="020B0604020202020204" pitchFamily="34" charset="0"/>
              </a:rPr>
              <a:t>, 1689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751513" y="5205413"/>
            <a:ext cx="304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(provides most structural proteins required to generate complete phage particles)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2205038" y="5146675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(lacks certain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structural genes)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2069997" y="58738"/>
            <a:ext cx="507703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Phage display: panning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962025"/>
            <a:ext cx="48482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806450" y="6386513"/>
            <a:ext cx="761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Bratkovic, </a:t>
            </a:r>
            <a:r>
              <a:rPr lang="en-US" altLang="en-US" sz="1800" b="0" i="1">
                <a:latin typeface="Arial" panose="020B0604020202020204" pitchFamily="34" charset="0"/>
              </a:rPr>
              <a:t>Cell Mol. Life Sci.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2010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67</a:t>
            </a:r>
            <a:r>
              <a:rPr lang="en-US" altLang="en-US" sz="1800" b="0">
                <a:latin typeface="Arial" panose="020B0604020202020204" pitchFamily="34" charset="0"/>
              </a:rPr>
              <a:t>, 749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068888" y="841375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incubate over immobilized target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932613" y="2178050"/>
            <a:ext cx="17700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wash away non-binding phage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372225" y="4046538"/>
            <a:ext cx="1771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elute target-binding phage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427038" y="3810000"/>
            <a:ext cx="1771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plate eluted phage on host bacteria</a:t>
            </a: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514350" y="1792288"/>
            <a:ext cx="1771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amplify bacteria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and collect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phage</a:t>
            </a:r>
          </a:p>
        </p:txBody>
      </p:sp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685800" y="5029200"/>
            <a:ext cx="2130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  <a:latin typeface="Arial" panose="020B0604020202020204" pitchFamily="34" charset="0"/>
              </a:rPr>
              <a:t>sequence</a:t>
            </a:r>
            <a:br>
              <a:rPr lang="en-US" altLang="en-US" sz="1800">
                <a:solidFill>
                  <a:srgbClr val="9900CC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9900CC"/>
                </a:solidFill>
                <a:latin typeface="Arial" panose="020B0604020202020204" pitchFamily="34" charset="0"/>
              </a:rPr>
              <a:t>phage DNA</a:t>
            </a:r>
            <a:br>
              <a:rPr lang="en-US" altLang="en-US" sz="1800">
                <a:solidFill>
                  <a:srgbClr val="9900CC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9900CC"/>
                </a:solidFill>
                <a:latin typeface="Symbol" panose="05050102010706020507" pitchFamily="18" charset="2"/>
              </a:rPr>
              <a:t>®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rgbClr val="9900CC"/>
                </a:solidFill>
                <a:latin typeface="Arial" panose="020B0604020202020204" pitchFamily="34" charset="0"/>
              </a:rPr>
              <a:t>identity of displayed ligand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249" grpId="0"/>
      <p:bldP spid="1025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572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572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36476</TotalTime>
  <Words>835</Words>
  <Application>Microsoft Office PowerPoint</Application>
  <PresentationFormat>On-screen Show (4:3)</PresentationFormat>
  <Paragraphs>166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Bold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183</dc:title>
  <dc:creator>Jeff Chan</dc:creator>
  <cp:lastModifiedBy>Jeff Chan</cp:lastModifiedBy>
  <cp:revision>1492</cp:revision>
  <cp:lastPrinted>2012-10-22T21:04:31Z</cp:lastPrinted>
  <dcterms:created xsi:type="dcterms:W3CDTF">2001-06-08T20:41:00Z</dcterms:created>
  <dcterms:modified xsi:type="dcterms:W3CDTF">2017-10-31T01:59:20Z</dcterms:modified>
</cp:coreProperties>
</file>