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2" r:id="rId2"/>
    <p:sldId id="363" r:id="rId3"/>
    <p:sldId id="406" r:id="rId4"/>
    <p:sldId id="365" r:id="rId5"/>
    <p:sldId id="364" r:id="rId6"/>
    <p:sldId id="366" r:id="rId7"/>
    <p:sldId id="368" r:id="rId8"/>
    <p:sldId id="369" r:id="rId9"/>
    <p:sldId id="372" r:id="rId10"/>
    <p:sldId id="373" r:id="rId11"/>
    <p:sldId id="405" r:id="rId12"/>
    <p:sldId id="404" r:id="rId13"/>
    <p:sldId id="374" r:id="rId14"/>
    <p:sldId id="375" r:id="rId15"/>
    <p:sldId id="376" r:id="rId16"/>
    <p:sldId id="377" r:id="rId17"/>
    <p:sldId id="378" r:id="rId18"/>
    <p:sldId id="380" r:id="rId19"/>
    <p:sldId id="383" r:id="rId20"/>
    <p:sldId id="385" r:id="rId21"/>
    <p:sldId id="386" r:id="rId22"/>
    <p:sldId id="400" r:id="rId23"/>
    <p:sldId id="401" r:id="rId24"/>
    <p:sldId id="388" r:id="rId25"/>
    <p:sldId id="390" r:id="rId26"/>
    <p:sldId id="392" r:id="rId27"/>
    <p:sldId id="402" r:id="rId28"/>
    <p:sldId id="395" r:id="rId29"/>
    <p:sldId id="403" r:id="rId30"/>
    <p:sldId id="396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3300"/>
    <a:srgbClr val="808080"/>
    <a:srgbClr val="CCFFCC"/>
    <a:srgbClr val="FFCCFF"/>
    <a:srgbClr val="9900CC"/>
    <a:srgbClr val="FFCC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1" autoAdjust="0"/>
    <p:restoredTop sz="78230" autoAdjust="0"/>
  </p:normalViewPr>
  <p:slideViewPr>
    <p:cSldViewPr snapToObjects="1">
      <p:cViewPr varScale="1">
        <p:scale>
          <a:sx n="100" d="100"/>
          <a:sy n="100" d="100"/>
        </p:scale>
        <p:origin x="2244" y="84"/>
      </p:cViewPr>
      <p:guideLst>
        <p:guide orient="horz" pos="3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D5AEAA-EC4B-469A-B939-A9C0C033D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5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9563" y="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5963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13" y="4535488"/>
            <a:ext cx="5386387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035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9563" y="915035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F42E3A-B344-43A6-A9BD-2171A14954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063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E2D41E-5714-4AA6-90D6-AF28609359E3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129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E8CA75-435B-4E45-9ECC-B8B9214239F7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391157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http://pubs.acs.org/toc/achre4/44/9 - Sept 2011 issue of Acc. Chem. Res. is on bioorthogonal chemistry (Bertozzi editorial)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156907-671B-4EE6-82FA-0E526EF40612}" type="slidenum">
              <a:rPr lang="en-US" altLang="en-US" sz="130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34355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0C1910-C204-4BBA-9604-1A452555E3C8}" type="slidenum">
              <a:rPr lang="en-US" altLang="en-US" sz="130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98240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Lee-ChemBioChem-2011-12-2120.pdf: novel fluorescent probes for mitochondrial surface</a:t>
            </a:r>
          </a:p>
          <a:p>
            <a:r>
              <a:rPr lang="en-US" altLang="en-US" smtClean="0"/>
              <a:t>Lapinsky-BioorgMedChem-2012-20-6237.pdf: tandem photoaffinity labeling-bioorthogonal conjugation</a:t>
            </a:r>
          </a:p>
          <a:p>
            <a:r>
              <a:rPr lang="en-US" altLang="en-US" smtClean="0"/>
              <a:t>Add new slide on Lapinsky review?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90AA37-B90B-4522-A666-F166FF7AD9F9}" type="slidenum">
              <a:rPr lang="en-US" altLang="en-US" sz="1300"/>
              <a:pPr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411380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2A9C1D-E85B-4459-94FF-31BC889C6F42}" type="slidenum">
              <a:rPr lang="en-US" altLang="en-US" sz="1300"/>
              <a:pPr>
                <a:spcBef>
                  <a:spcPct val="0"/>
                </a:spcBef>
              </a:pPr>
              <a:t>30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82085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8CBA99-8D44-46F2-AFFC-F6F725309EF4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6594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A8773A-193A-4E3E-9807-A5EB1442D7F9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80045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E435A5-F14B-4D36-B224-300B1499B60C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8381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Fragment-based approach to be discussed again in Lecture 18</a:t>
            </a:r>
          </a:p>
          <a:p>
            <a:r>
              <a:rPr lang="en-US" altLang="en-US" smtClean="0"/>
              <a:t>Heteronuclear single quantum coherence (HSQC) experiment - can use natural abundance 15N, but may benefit from isotopic labeling - correlate amide NH proton and N atom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785AA3-359C-417A-8794-A628BC1663A8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6255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ECDFD3-2BA5-4496-94BF-EA0CAA8D2055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91330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D79BE6-C3FA-4456-AF6A-0E14D2E5DA7B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66841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9AD2C2-DD96-4A06-9728-71F19C7B6B7A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98146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C5EC70-E890-4991-BF7A-B89CD1ECF37C}" type="slidenum">
              <a:rPr lang="en-US" altLang="en-US" sz="130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012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9738-0297-4F11-B0C3-DA02309CA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3939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5557-0003-40C4-AB3C-FC9CFBB5B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5067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242888"/>
            <a:ext cx="1958975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2888"/>
            <a:ext cx="5724525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74E0E-CE07-4688-8476-FE2460B32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3931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7E19-49A5-4F26-AF56-15B32F540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4128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C7EB-902E-4CA4-9091-868F0D8C0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1829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2234-21CC-4BF0-9E63-299B26968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5167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0175-9F7A-4AA5-A081-EF3BA0CA0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5270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D006-4D3A-4A67-BA3B-5B5BAE14B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742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D635-7276-4350-9009-14B58DBE3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3128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04FC-5F24-42E9-8A28-4811C8D80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1460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B043-3F11-4A16-B2C7-EB65F56C2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1799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242888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612459-28B3-431C-9324-8F59F1281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8574088" y="76200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0" smtClean="0">
                <a:latin typeface="Times New Roman" panose="02020603050405020304" pitchFamily="18" charset="0"/>
              </a:rPr>
              <a:t>8-</a:t>
            </a:r>
            <a:fld id="{19E63922-FB15-45A4-A754-4422EAD4FE6A}" type="slidenum">
              <a:rPr lang="en-US" altLang="en-US" sz="1400" b="0" smtClean="0"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400" b="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1.e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185738" y="22098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" charset="0"/>
              </a:rPr>
              <a:t>Lecture </a:t>
            </a:r>
            <a:r>
              <a:rPr lang="en-US" altLang="en-US" sz="3600" smtClean="0">
                <a:solidFill>
                  <a:srgbClr val="0000FF"/>
                </a:solidFill>
                <a:latin typeface="Arial" charset="0"/>
              </a:rPr>
              <a:t>7</a:t>
            </a:r>
            <a:endParaRPr lang="en-US" altLang="en-US" sz="36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099" name="Text Box 55"/>
          <p:cNvSpPr txBox="1">
            <a:spLocks noChangeArrowheads="1"/>
          </p:cNvSpPr>
          <p:nvPr/>
        </p:nvSpPr>
        <p:spPr bwMode="auto">
          <a:xfrm>
            <a:off x="185738" y="3352800"/>
            <a:ext cx="8763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Methods for characterizing</a:t>
            </a:r>
            <a:br>
              <a:rPr lang="en-US" altLang="en-US" sz="3600" dirty="0">
                <a:solidFill>
                  <a:srgbClr val="0000FF"/>
                </a:solidFill>
                <a:latin typeface="Arial" charset="0"/>
              </a:rPr>
            </a:br>
            <a:r>
              <a:rPr lang="en-US" altLang="en-US" sz="3600" dirty="0" err="1">
                <a:solidFill>
                  <a:srgbClr val="0000FF"/>
                </a:solidFill>
                <a:latin typeface="Arial" charset="0"/>
              </a:rPr>
              <a:t>biomolecular</a:t>
            </a: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interactions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altLang="en-US" sz="3600" dirty="0">
                <a:solidFill>
                  <a:srgbClr val="0000FF"/>
                </a:solidFill>
                <a:latin typeface="Arial" charset="0"/>
              </a:rPr>
            </a:b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Facile chemical reactions</a:t>
            </a:r>
            <a:br>
              <a:rPr lang="en-US" altLang="en-US" sz="3600" dirty="0">
                <a:solidFill>
                  <a:srgbClr val="0000FF"/>
                </a:solidFill>
                <a:latin typeface="Arial" charset="0"/>
              </a:rPr>
            </a:b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for </a:t>
            </a:r>
            <a:r>
              <a:rPr lang="en-US" altLang="en-US" sz="3600" dirty="0" err="1">
                <a:solidFill>
                  <a:srgbClr val="0000FF"/>
                </a:solidFill>
                <a:latin typeface="Arial" charset="0"/>
              </a:rPr>
              <a:t>bioconjugation</a:t>
            </a:r>
            <a:endParaRPr lang="en-US" altLang="en-US" sz="36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0" name="Text Box 57"/>
          <p:cNvSpPr txBox="1">
            <a:spLocks noChangeArrowheads="1"/>
          </p:cNvSpPr>
          <p:nvPr/>
        </p:nvSpPr>
        <p:spPr bwMode="auto">
          <a:xfrm>
            <a:off x="152400" y="219075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CHEM 570, Fall </a:t>
            </a:r>
            <a:r>
              <a:rPr lang="en-US" altLang="en-US" sz="2200" dirty="0" smtClean="0">
                <a:solidFill>
                  <a:srgbClr val="0000FF"/>
                </a:solidFill>
                <a:latin typeface="Arial" panose="020B0604020202020204" pitchFamily="34" charset="0"/>
              </a:rPr>
              <a:t>2017</a:t>
            </a:r>
            <a:endParaRPr lang="en-US" alt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Concepts in Chemical Biology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305800" y="48651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2"/>
          <p:cNvSpPr txBox="1">
            <a:spLocks noChangeArrowheads="1"/>
          </p:cNvSpPr>
          <p:nvPr/>
        </p:nvSpPr>
        <p:spPr bwMode="auto">
          <a:xfrm>
            <a:off x="933450" y="58738"/>
            <a:ext cx="7905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Nuclear Magnetic Resonance (NMR)</a:t>
            </a:r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228600" y="211138"/>
            <a:ext cx="762000" cy="609600"/>
            <a:chOff x="4680" y="2380"/>
            <a:chExt cx="480" cy="384"/>
          </a:xfrm>
        </p:grpSpPr>
        <p:sp>
          <p:nvSpPr>
            <p:cNvPr id="17422" name="Oval 17"/>
            <p:cNvSpPr>
              <a:spLocks noChangeArrowheads="1"/>
            </p:cNvSpPr>
            <p:nvPr/>
          </p:nvSpPr>
          <p:spPr bwMode="auto">
            <a:xfrm>
              <a:off x="4680" y="2380"/>
              <a:ext cx="480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7423" name="Text Box 18"/>
            <p:cNvSpPr txBox="1">
              <a:spLocks noChangeArrowheads="1"/>
            </p:cNvSpPr>
            <p:nvPr/>
          </p:nvSpPr>
          <p:spPr bwMode="auto">
            <a:xfrm>
              <a:off x="4680" y="2447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label</a:t>
              </a:r>
            </a:p>
          </p:txBody>
        </p:sp>
      </p:grp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14300" y="7905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(usually)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428750" y="746125"/>
            <a:ext cx="6419850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NMR has a strong history in study of biomolecular interactions, especially for drug discovery</a:t>
            </a:r>
            <a:endParaRPr lang="en-US" altLang="en-US" sz="2000" i="1">
              <a:latin typeface="Arial" panose="020B0604020202020204" pitchFamily="34" charset="0"/>
            </a:endParaRPr>
          </a:p>
        </p:txBody>
      </p:sp>
      <p:pic>
        <p:nvPicPr>
          <p:cNvPr id="1741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5638800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14500" y="2776538"/>
            <a:ext cx="2559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 i="1">
                <a:latin typeface="Arial" panose="020B0604020202020204" pitchFamily="34" charset="0"/>
              </a:rPr>
              <a:t>Science</a:t>
            </a:r>
            <a:r>
              <a:rPr lang="en-US" altLang="en-US" sz="1600" b="0">
                <a:latin typeface="Arial" panose="020B0604020202020204" pitchFamily="34" charset="0"/>
              </a:rPr>
              <a:t> </a:t>
            </a:r>
            <a:r>
              <a:rPr lang="en-US" altLang="en-US" sz="1600">
                <a:latin typeface="Arial" panose="020B0604020202020204" pitchFamily="34" charset="0"/>
              </a:rPr>
              <a:t>1996</a:t>
            </a:r>
            <a:r>
              <a:rPr lang="en-US" altLang="en-US" sz="1600" b="0">
                <a:latin typeface="Arial" panose="020B0604020202020204" pitchFamily="34" charset="0"/>
              </a:rPr>
              <a:t>, </a:t>
            </a:r>
            <a:r>
              <a:rPr lang="en-US" altLang="en-US" sz="1600" b="0" i="1">
                <a:latin typeface="Arial" panose="020B0604020202020204" pitchFamily="34" charset="0"/>
              </a:rPr>
              <a:t>274</a:t>
            </a:r>
            <a:r>
              <a:rPr lang="en-US" altLang="en-US" sz="1600" b="0">
                <a:latin typeface="Arial" panose="020B0604020202020204" pitchFamily="34" charset="0"/>
              </a:rPr>
              <a:t>, 1531</a:t>
            </a:r>
          </a:p>
        </p:txBody>
      </p:sp>
      <p:pic>
        <p:nvPicPr>
          <p:cNvPr id="65948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13088"/>
            <a:ext cx="26193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488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3117850"/>
            <a:ext cx="26908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9489" name="Text Box 3"/>
          <p:cNvSpPr txBox="1">
            <a:spLocks noChangeArrowheads="1"/>
          </p:cNvSpPr>
          <p:nvPr/>
        </p:nvSpPr>
        <p:spPr bwMode="auto">
          <a:xfrm>
            <a:off x="6083300" y="1731963"/>
            <a:ext cx="2667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•	Ligands for subsites identified by NMR (chemical shift changes in </a:t>
            </a:r>
            <a:r>
              <a:rPr lang="en-US" altLang="en-US" sz="1600" baseline="30000">
                <a:latin typeface="Arial" panose="020B0604020202020204" pitchFamily="34" charset="0"/>
              </a:rPr>
              <a:t>15</a:t>
            </a:r>
            <a:r>
              <a:rPr lang="en-US" altLang="en-US" sz="1600">
                <a:latin typeface="Arial" panose="020B0604020202020204" pitchFamily="34" charset="0"/>
              </a:rPr>
              <a:t>N-HSQC spectra)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•	Analogues screened to optimize binding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•	Ligands linked on basis of X-ray or NMR info</a:t>
            </a:r>
            <a:endParaRPr lang="en-US" altLang="en-US" sz="16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659490" name="Text Box 3"/>
          <p:cNvSpPr txBox="1">
            <a:spLocks noChangeArrowheads="1"/>
          </p:cNvSpPr>
          <p:nvPr/>
        </p:nvSpPr>
        <p:spPr bwMode="auto">
          <a:xfrm>
            <a:off x="5715000" y="3898900"/>
            <a:ext cx="3149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Approach used to identify nM binders to FK506 binding protein (FKBP)</a:t>
            </a:r>
          </a:p>
        </p:txBody>
      </p:sp>
      <p:pic>
        <p:nvPicPr>
          <p:cNvPr id="65949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749800"/>
            <a:ext cx="1565275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9492" name="Text Box 3"/>
          <p:cNvSpPr txBox="1">
            <a:spLocks noChangeArrowheads="1"/>
          </p:cNvSpPr>
          <p:nvPr/>
        </p:nvSpPr>
        <p:spPr bwMode="auto">
          <a:xfrm>
            <a:off x="5715000" y="6324600"/>
            <a:ext cx="314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FK506 (immunosuppressant)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89" grpId="0"/>
      <p:bldP spid="659490" grpId="0"/>
      <p:bldP spid="6594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33450" y="58738"/>
            <a:ext cx="7905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Nuclear Magnetic Resonance (NMR)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228600" y="211138"/>
            <a:ext cx="762000" cy="609600"/>
            <a:chOff x="4680" y="2380"/>
            <a:chExt cx="480" cy="384"/>
          </a:xfrm>
        </p:grpSpPr>
        <p:sp>
          <p:nvSpPr>
            <p:cNvPr id="19471" name="Oval 4"/>
            <p:cNvSpPr>
              <a:spLocks noChangeArrowheads="1"/>
            </p:cNvSpPr>
            <p:nvPr/>
          </p:nvSpPr>
          <p:spPr bwMode="auto">
            <a:xfrm>
              <a:off x="4680" y="2380"/>
              <a:ext cx="480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9472" name="Text Box 5"/>
            <p:cNvSpPr txBox="1">
              <a:spLocks noChangeArrowheads="1"/>
            </p:cNvSpPr>
            <p:nvPr/>
          </p:nvSpPr>
          <p:spPr bwMode="auto">
            <a:xfrm>
              <a:off x="4680" y="2447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label</a:t>
              </a:r>
            </a:p>
          </p:txBody>
        </p:sp>
      </p:grp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14300" y="7905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(usually)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428750" y="746125"/>
            <a:ext cx="6419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“SAR by NMR” has had other successes, such as in development of inhibitors for proteins that are regulators of apoptosis.</a:t>
            </a:r>
            <a:endParaRPr lang="en-US" altLang="en-US" sz="2000" i="1">
              <a:latin typeface="Arial" panose="020B0604020202020204" pitchFamily="34" charset="0"/>
            </a:endParaRPr>
          </a:p>
        </p:txBody>
      </p:sp>
      <p:pic>
        <p:nvPicPr>
          <p:cNvPr id="6942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81188"/>
            <a:ext cx="66151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4281" name="Text Box 7"/>
          <p:cNvSpPr txBox="1">
            <a:spLocks noChangeArrowheads="1"/>
          </p:cNvSpPr>
          <p:nvPr/>
        </p:nvSpPr>
        <p:spPr bwMode="auto">
          <a:xfrm>
            <a:off x="5441950" y="2300288"/>
            <a:ext cx="2559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Arial" panose="020B0604020202020204" pitchFamily="34" charset="0"/>
              </a:rPr>
              <a:t>Oltersdorf et al.,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 i="1">
                <a:latin typeface="Arial" panose="020B0604020202020204" pitchFamily="34" charset="0"/>
              </a:rPr>
              <a:t>Nature</a:t>
            </a:r>
            <a:r>
              <a:rPr lang="en-US" altLang="en-US" sz="1600" b="0">
                <a:latin typeface="Arial" panose="020B0604020202020204" pitchFamily="34" charset="0"/>
              </a:rPr>
              <a:t> </a:t>
            </a:r>
            <a:r>
              <a:rPr lang="en-US" altLang="en-US" sz="1600">
                <a:latin typeface="Arial" panose="020B0604020202020204" pitchFamily="34" charset="0"/>
              </a:rPr>
              <a:t>2005</a:t>
            </a:r>
            <a:r>
              <a:rPr lang="en-US" altLang="en-US" sz="1600" b="0">
                <a:latin typeface="Arial" panose="020B0604020202020204" pitchFamily="34" charset="0"/>
              </a:rPr>
              <a:t>, </a:t>
            </a:r>
            <a:r>
              <a:rPr lang="en-US" altLang="en-US" sz="1600" b="0" i="1">
                <a:latin typeface="Arial" panose="020B0604020202020204" pitchFamily="34" charset="0"/>
              </a:rPr>
              <a:t>435</a:t>
            </a:r>
            <a:r>
              <a:rPr lang="en-US" altLang="en-US" sz="1600" b="0">
                <a:latin typeface="Arial" panose="020B0604020202020204" pitchFamily="34" charset="0"/>
              </a:rPr>
              <a:t>, 677</a:t>
            </a:r>
          </a:p>
        </p:txBody>
      </p:sp>
      <p:sp>
        <p:nvSpPr>
          <p:cNvPr id="694289" name="Text Box 7"/>
          <p:cNvSpPr txBox="1">
            <a:spLocks noChangeArrowheads="1"/>
          </p:cNvSpPr>
          <p:nvPr/>
        </p:nvSpPr>
        <p:spPr bwMode="auto">
          <a:xfrm>
            <a:off x="1941513" y="5105400"/>
            <a:ext cx="2927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9900"/>
                </a:solidFill>
                <a:latin typeface="Arial" panose="020B0604020202020204" pitchFamily="34" charset="0"/>
              </a:rPr>
              <a:t>green = peptide derived from Bak, a pro-apoptotic protein</a:t>
            </a:r>
          </a:p>
        </p:txBody>
      </p:sp>
      <p:pic>
        <p:nvPicPr>
          <p:cNvPr id="6942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3343275"/>
            <a:ext cx="1935162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4291" name="Text Box 7"/>
          <p:cNvSpPr txBox="1">
            <a:spLocks noChangeArrowheads="1"/>
          </p:cNvSpPr>
          <p:nvPr/>
        </p:nvSpPr>
        <p:spPr bwMode="auto">
          <a:xfrm>
            <a:off x="2125663" y="2876550"/>
            <a:ext cx="2559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9900"/>
                </a:solidFill>
                <a:latin typeface="Arial" panose="020B0604020202020204" pitchFamily="34" charset="0"/>
              </a:rPr>
              <a:t>orange = NMR-based screening leads</a:t>
            </a:r>
          </a:p>
        </p:txBody>
      </p:sp>
      <p:pic>
        <p:nvPicPr>
          <p:cNvPr id="694293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9775"/>
            <a:ext cx="1973263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4294" name="Line 22"/>
          <p:cNvSpPr>
            <a:spLocks noChangeShapeType="1"/>
          </p:cNvSpPr>
          <p:nvPr/>
        </p:nvSpPr>
        <p:spPr bwMode="auto">
          <a:xfrm>
            <a:off x="4487863" y="41814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4295" name="Line 23"/>
          <p:cNvSpPr>
            <a:spLocks noChangeShapeType="1"/>
          </p:cNvSpPr>
          <p:nvPr/>
        </p:nvSpPr>
        <p:spPr bwMode="auto">
          <a:xfrm>
            <a:off x="4640263" y="43338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4296" name="Text Box 3"/>
          <p:cNvSpPr txBox="1">
            <a:spLocks noChangeArrowheads="1"/>
          </p:cNvSpPr>
          <p:nvPr/>
        </p:nvSpPr>
        <p:spPr bwMode="auto">
          <a:xfrm>
            <a:off x="438150" y="5872163"/>
            <a:ext cx="8401050" cy="7016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However, SAR-by-NMR approaches have not always worked well, due in part to inattention to issues of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dynamics</a:t>
            </a:r>
            <a:endParaRPr lang="en-US" altLang="en-US" sz="2000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9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1" grpId="0"/>
      <p:bldP spid="694289" grpId="0"/>
      <p:bldP spid="694291" grpId="0"/>
      <p:bldP spid="694294" grpId="0" animBg="1"/>
      <p:bldP spid="694295" grpId="0" animBg="1"/>
      <p:bldP spid="6942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33450" y="58738"/>
            <a:ext cx="7905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Nuclear Magnetic Resonance (NMR)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28600" y="211138"/>
            <a:ext cx="762000" cy="609600"/>
            <a:chOff x="4680" y="2380"/>
            <a:chExt cx="480" cy="384"/>
          </a:xfrm>
        </p:grpSpPr>
        <p:sp>
          <p:nvSpPr>
            <p:cNvPr id="21521" name="Oval 4"/>
            <p:cNvSpPr>
              <a:spLocks noChangeArrowheads="1"/>
            </p:cNvSpPr>
            <p:nvPr/>
          </p:nvSpPr>
          <p:spPr bwMode="auto">
            <a:xfrm>
              <a:off x="4680" y="2380"/>
              <a:ext cx="480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522" name="Text Box 5"/>
            <p:cNvSpPr txBox="1">
              <a:spLocks noChangeArrowheads="1"/>
            </p:cNvSpPr>
            <p:nvPr/>
          </p:nvSpPr>
          <p:spPr bwMode="auto">
            <a:xfrm>
              <a:off x="4680" y="2447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label</a:t>
              </a:r>
            </a:p>
          </p:txBody>
        </p:sp>
      </p:grp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14300" y="7905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(usually)</a:t>
            </a:r>
          </a:p>
        </p:txBody>
      </p:sp>
      <p:sp>
        <p:nvSpPr>
          <p:cNvPr id="693255" name="Text Box 7"/>
          <p:cNvSpPr txBox="1">
            <a:spLocks noChangeArrowheads="1"/>
          </p:cNvSpPr>
          <p:nvPr/>
        </p:nvSpPr>
        <p:spPr bwMode="auto">
          <a:xfrm>
            <a:off x="2063750" y="6350000"/>
            <a:ext cx="654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" panose="020B0604020202020204" pitchFamily="34" charset="0"/>
              </a:rPr>
              <a:t>http://tesla.ccrc.uga.edu/courses/bionmr</a:t>
            </a:r>
          </a:p>
        </p:txBody>
      </p:sp>
      <p:sp>
        <p:nvSpPr>
          <p:cNvPr id="693256" name="Text Box 7"/>
          <p:cNvSpPr txBox="1">
            <a:spLocks noChangeArrowheads="1"/>
          </p:cNvSpPr>
          <p:nvPr/>
        </p:nvSpPr>
        <p:spPr bwMode="auto">
          <a:xfrm>
            <a:off x="2063750" y="5730875"/>
            <a:ext cx="6546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" panose="020B0604020202020204" pitchFamily="34" charset="0"/>
              </a:rPr>
              <a:t>http://www.bioc.aecom.yu.edu/labs/girvlab/nmr/course/COURSE_2007/Lecture_Drug_Discovery.pdf</a:t>
            </a:r>
          </a:p>
        </p:txBody>
      </p:sp>
      <p:sp>
        <p:nvSpPr>
          <p:cNvPr id="693262" name="Text Box 7"/>
          <p:cNvSpPr txBox="1">
            <a:spLocks noChangeArrowheads="1"/>
          </p:cNvSpPr>
          <p:nvPr/>
        </p:nvSpPr>
        <p:spPr bwMode="auto">
          <a:xfrm>
            <a:off x="1301750" y="5092700"/>
            <a:ext cx="654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Stelzer et al., </a:t>
            </a:r>
            <a:r>
              <a:rPr lang="en-US" altLang="en-US" sz="1800" b="0" i="1">
                <a:latin typeface="Arial" panose="020B0604020202020204" pitchFamily="34" charset="0"/>
              </a:rPr>
              <a:t>Nat. Chem. Biol.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2011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7</a:t>
            </a:r>
            <a:r>
              <a:rPr lang="en-US" altLang="en-US" sz="1800" b="0">
                <a:latin typeface="Arial" panose="020B0604020202020204" pitchFamily="34" charset="0"/>
              </a:rPr>
              <a:t>, 553</a:t>
            </a:r>
          </a:p>
        </p:txBody>
      </p:sp>
      <p:sp>
        <p:nvSpPr>
          <p:cNvPr id="693263" name="Line 15"/>
          <p:cNvSpPr>
            <a:spLocks noChangeShapeType="1"/>
          </p:cNvSpPr>
          <p:nvPr/>
        </p:nvSpPr>
        <p:spPr bwMode="auto">
          <a:xfrm>
            <a:off x="228600" y="55626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3264" name="Text Box 7"/>
          <p:cNvSpPr txBox="1">
            <a:spLocks noChangeArrowheads="1"/>
          </p:cNvSpPr>
          <p:nvPr/>
        </p:nvSpPr>
        <p:spPr bwMode="auto">
          <a:xfrm>
            <a:off x="635000" y="5629275"/>
            <a:ext cx="1225550" cy="11906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More on NMR and drug discovery</a:t>
            </a:r>
          </a:p>
        </p:txBody>
      </p:sp>
      <p:pic>
        <p:nvPicPr>
          <p:cNvPr id="6932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577975"/>
            <a:ext cx="762317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5" name="Text Box 3"/>
          <p:cNvSpPr txBox="1">
            <a:spLocks noChangeArrowheads="1"/>
          </p:cNvSpPr>
          <p:nvPr/>
        </p:nvSpPr>
        <p:spPr bwMode="auto">
          <a:xfrm>
            <a:off x="1428750" y="746125"/>
            <a:ext cx="641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RNA is a validated biological target, but RNA dynamics make SAR-by-NMR difficult to perform.</a:t>
            </a:r>
            <a:endParaRPr lang="en-US" altLang="en-US" sz="2000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693269" name="Group 21"/>
          <p:cNvGrpSpPr>
            <a:grpSpLocks/>
          </p:cNvGrpSpPr>
          <p:nvPr/>
        </p:nvGrpSpPr>
        <p:grpSpPr bwMode="auto">
          <a:xfrm>
            <a:off x="228600" y="2486025"/>
            <a:ext cx="3746500" cy="2492375"/>
            <a:chOff x="144" y="1566"/>
            <a:chExt cx="2360" cy="1570"/>
          </a:xfrm>
        </p:grpSpPr>
        <p:pic>
          <p:nvPicPr>
            <p:cNvPr id="21519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1566"/>
              <a:ext cx="2352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20" name="Rectangle 20"/>
            <p:cNvSpPr>
              <a:spLocks noChangeArrowheads="1"/>
            </p:cNvSpPr>
            <p:nvPr/>
          </p:nvSpPr>
          <p:spPr bwMode="auto">
            <a:xfrm>
              <a:off x="144" y="1566"/>
              <a:ext cx="96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693271" name="Text Box 3"/>
          <p:cNvSpPr txBox="1">
            <a:spLocks noChangeArrowheads="1"/>
          </p:cNvSpPr>
          <p:nvPr/>
        </p:nvSpPr>
        <p:spPr bwMode="auto">
          <a:xfrm>
            <a:off x="4191000" y="2486025"/>
            <a:ext cx="41925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•	Conformations of HIV-1 TAR RNA used for virtual screening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•	Identified multiple small molecules that bind TAR with high affinity (</a:t>
            </a:r>
            <a:r>
              <a:rPr lang="en-US" altLang="en-US" sz="1600" i="1">
                <a:latin typeface="Arial" panose="020B0604020202020204" pitchFamily="34" charset="0"/>
              </a:rPr>
              <a:t>K</a:t>
            </a:r>
            <a:r>
              <a:rPr lang="en-US" altLang="en-US" sz="1600" baseline="-25000">
                <a:latin typeface="Arial" panose="020B0604020202020204" pitchFamily="34" charset="0"/>
              </a:rPr>
              <a:t>i</a:t>
            </a:r>
            <a:r>
              <a:rPr lang="en-US" altLang="en-US" sz="1600">
                <a:latin typeface="Arial" panose="020B0604020202020204" pitchFamily="34" charset="0"/>
              </a:rPr>
              <a:t> as low as 710 nM for Tat peptide interaction)</a:t>
            </a:r>
            <a:endParaRPr lang="en-US" altLang="en-US" sz="16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693272" name="Text Box 3"/>
          <p:cNvSpPr txBox="1">
            <a:spLocks noChangeArrowheads="1"/>
          </p:cNvSpPr>
          <p:nvPr/>
        </p:nvSpPr>
        <p:spPr bwMode="auto">
          <a:xfrm>
            <a:off x="4914900" y="3908425"/>
            <a:ext cx="2743200" cy="1096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Accounting for dynamics is very important</a:t>
            </a:r>
            <a:endParaRPr lang="en-US" altLang="en-US" sz="2200" i="1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5" grpId="0"/>
      <p:bldP spid="693256" grpId="0"/>
      <p:bldP spid="693262" grpId="0"/>
      <p:bldP spid="693263" grpId="0" animBg="1"/>
      <p:bldP spid="693264" grpId="0" animBg="1"/>
      <p:bldP spid="693271" grpId="0"/>
      <p:bldP spid="6932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96850" y="58738"/>
            <a:ext cx="876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Identifying the compound binding site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65125" y="914400"/>
            <a:ext cx="349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X-ray crystallography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65125" y="1524000"/>
            <a:ext cx="106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NMR</a:t>
            </a: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65125" y="2133600"/>
            <a:ext cx="812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Displacement with ligand that has known binding site</a:t>
            </a:r>
          </a:p>
        </p:txBody>
      </p:sp>
      <p:sp>
        <p:nvSpPr>
          <p:cNvPr id="660488" name="Text Box 3"/>
          <p:cNvSpPr txBox="1">
            <a:spLocks noChangeArrowheads="1"/>
          </p:cNvSpPr>
          <p:nvPr/>
        </p:nvSpPr>
        <p:spPr bwMode="auto">
          <a:xfrm>
            <a:off x="858838" y="5638800"/>
            <a:ext cx="7545387" cy="8223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Suppose that none of these methods are feasible...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What else can be done?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23559" name="Text Box 3"/>
          <p:cNvSpPr txBox="1">
            <a:spLocks noChangeArrowheads="1"/>
          </p:cNvSpPr>
          <p:nvPr/>
        </p:nvSpPr>
        <p:spPr bwMode="auto">
          <a:xfrm>
            <a:off x="365125" y="2743200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 ... 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4"/>
          <p:cNvGrpSpPr>
            <a:grpSpLocks/>
          </p:cNvGrpSpPr>
          <p:nvPr/>
        </p:nvGrpSpPr>
        <p:grpSpPr bwMode="auto">
          <a:xfrm>
            <a:off x="598488" y="1790700"/>
            <a:ext cx="4473575" cy="4533900"/>
            <a:chOff x="377" y="1128"/>
            <a:chExt cx="2818" cy="2856"/>
          </a:xfrm>
        </p:grpSpPr>
        <p:pic>
          <p:nvPicPr>
            <p:cNvPr id="256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152"/>
              <a:ext cx="2811" cy="2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10" name="Rectangle 12"/>
            <p:cNvSpPr>
              <a:spLocks noChangeArrowheads="1"/>
            </p:cNvSpPr>
            <p:nvPr/>
          </p:nvSpPr>
          <p:spPr bwMode="auto">
            <a:xfrm>
              <a:off x="377" y="1128"/>
              <a:ext cx="239" cy="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96850" y="58738"/>
            <a:ext cx="876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Arial" charset="0"/>
              </a:rPr>
              <a:t>Photoaffinity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 labeling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74650" y="762000"/>
            <a:ext cx="8401050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 new covalent linkage is created between the macromolecule and a light-sensitive detectable ligand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5416550" y="2133600"/>
            <a:ext cx="3359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Light (h</a:t>
            </a:r>
            <a:r>
              <a:rPr lang="en-US" altLang="en-US" sz="2400">
                <a:solidFill>
                  <a:srgbClr val="BC9A05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400">
                <a:solidFill>
                  <a:srgbClr val="BC9A05"/>
                </a:solidFill>
                <a:latin typeface="Symbol" panose="05050102010706020507" pitchFamily="18" charset="2"/>
              </a:rPr>
              <a:t>®</a:t>
            </a:r>
            <a:endParaRPr lang="en-US" altLang="en-US" sz="2400">
              <a:solidFill>
                <a:srgbClr val="BC9A05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irreversible linkage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between ligand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and macromolecule</a:t>
            </a: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3302000" y="1955800"/>
            <a:ext cx="50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0">
                <a:solidFill>
                  <a:srgbClr val="BC9A05"/>
                </a:solidFill>
                <a:latin typeface="Symbol" panose="05050102010706020507" pitchFamily="18" charset="2"/>
              </a:rPr>
              <a:t>*</a:t>
            </a:r>
            <a:endParaRPr lang="en-US" altLang="en-US" sz="3600" b="0">
              <a:solidFill>
                <a:srgbClr val="BC9A05"/>
              </a:solidFill>
              <a:latin typeface="Arial" panose="020B0604020202020204" pitchFamily="34" charset="0"/>
            </a:endParaRPr>
          </a:p>
        </p:txBody>
      </p:sp>
      <p:sp>
        <p:nvSpPr>
          <p:cNvPr id="661519" name="Text Box 3"/>
          <p:cNvSpPr txBox="1">
            <a:spLocks noChangeArrowheads="1"/>
          </p:cNvSpPr>
          <p:nvPr/>
        </p:nvSpPr>
        <p:spPr bwMode="auto">
          <a:xfrm>
            <a:off x="5416550" y="4267200"/>
            <a:ext cx="3359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Many different chemical approaches can be taken to photoaffinity labeling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1946275" y="6386513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Dormán &amp; Prestwich, </a:t>
            </a:r>
            <a:r>
              <a:rPr lang="en-US" altLang="en-US" sz="1800" b="0" i="1">
                <a:latin typeface="Arial" panose="020B0604020202020204" pitchFamily="34" charset="0"/>
              </a:rPr>
              <a:t>TIBTECH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18</a:t>
            </a:r>
            <a:r>
              <a:rPr lang="en-US" altLang="en-US" sz="1800" b="0">
                <a:latin typeface="Arial" panose="020B0604020202020204" pitchFamily="34" charset="0"/>
              </a:rPr>
              <a:t>, 64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196850" y="58738"/>
            <a:ext cx="876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Design of </a:t>
            </a:r>
            <a:r>
              <a:rPr lang="en-US" altLang="en-US" dirty="0" err="1">
                <a:solidFill>
                  <a:srgbClr val="0000FF"/>
                </a:solidFill>
                <a:latin typeface="Arial" charset="0"/>
              </a:rPr>
              <a:t>photoaffinity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 probes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74650" y="990600"/>
            <a:ext cx="8401050" cy="8223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First, need to know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structure-activity relationship (SAR)</a:t>
            </a:r>
            <a:r>
              <a:rPr lang="en-US" altLang="en-US" sz="2400">
                <a:latin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Where can we modify ligand without losing activity?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952500" y="2362200"/>
            <a:ext cx="724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Once the site of ligand modification is selected,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then the </a:t>
            </a: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photoprobe</a:t>
            </a:r>
            <a:r>
              <a:rPr lang="en-US" altLang="en-US" sz="2400">
                <a:latin typeface="Arial" panose="020B0604020202020204" pitchFamily="34" charset="0"/>
              </a:rPr>
              <a:t> itself must be chosen.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662541" name="Text Box 3"/>
          <p:cNvSpPr txBox="1">
            <a:spLocks noChangeArrowheads="1"/>
          </p:cNvSpPr>
          <p:nvPr/>
        </p:nvSpPr>
        <p:spPr bwMode="auto">
          <a:xfrm>
            <a:off x="952500" y="3581400"/>
            <a:ext cx="724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Key considerations:</a:t>
            </a:r>
            <a:endParaRPr lang="en-US" altLang="en-US" sz="2400" i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6850" y="4175125"/>
            <a:ext cx="87693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75" indent="-396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1.	Synthetic accessibility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2.	Stability to ambient light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3.	Useful activation </a:t>
            </a:r>
            <a:r>
              <a:rPr lang="en-US" altLang="en-US" sz="2200">
                <a:latin typeface="Symbol" panose="05050102010706020507" pitchFamily="18" charset="2"/>
              </a:rPr>
              <a:t>l</a:t>
            </a:r>
            <a:r>
              <a:rPr lang="en-US" altLang="en-US" sz="2200" baseline="-25000">
                <a:latin typeface="Arial" panose="020B0604020202020204" pitchFamily="34" charset="0"/>
              </a:rPr>
              <a:t>max</a:t>
            </a:r>
            <a:r>
              <a:rPr lang="en-US" altLang="en-US" sz="2200">
                <a:latin typeface="Arial" panose="020B0604020202020204" pitchFamily="34" charset="0"/>
              </a:rPr>
              <a:t> to avoid protein interference (&gt;300 nm)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4.	Photochemical excited state with useful half-life (t</a:t>
            </a:r>
            <a:r>
              <a:rPr lang="en-US" altLang="en-US" sz="2200" baseline="-25000">
                <a:latin typeface="Arial" panose="020B0604020202020204" pitchFamily="34" charset="0"/>
              </a:rPr>
              <a:t>1/2</a:t>
            </a:r>
            <a:r>
              <a:rPr lang="en-US" altLang="en-US" sz="220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5.	Known photochemistry with useful product 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6.	Reactivity with C–H and X–H bonds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41" grpId="0"/>
      <p:bldP spid="133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7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3925888"/>
            <a:ext cx="7154862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96850" y="58738"/>
            <a:ext cx="876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Commonly used </a:t>
            </a:r>
            <a:r>
              <a:rPr lang="en-US" altLang="en-US" dirty="0" err="1">
                <a:solidFill>
                  <a:srgbClr val="0000FF"/>
                </a:solidFill>
                <a:latin typeface="Arial" charset="0"/>
              </a:rPr>
              <a:t>photoaffinity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 probes</a:t>
            </a:r>
          </a:p>
        </p:txBody>
      </p:sp>
      <p:sp>
        <p:nvSpPr>
          <p:cNvPr id="663564" name="Text Box 7"/>
          <p:cNvSpPr txBox="1">
            <a:spLocks noChangeArrowheads="1"/>
          </p:cNvSpPr>
          <p:nvPr/>
        </p:nvSpPr>
        <p:spPr bwMode="auto">
          <a:xfrm>
            <a:off x="1946275" y="6386513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Dormán &amp; Prestwich, </a:t>
            </a:r>
            <a:r>
              <a:rPr lang="en-US" altLang="en-US" sz="1800" b="0" i="1">
                <a:latin typeface="Arial" panose="020B0604020202020204" pitchFamily="34" charset="0"/>
              </a:rPr>
              <a:t>TIBTECH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18</a:t>
            </a:r>
            <a:r>
              <a:rPr lang="en-US" altLang="en-US" sz="1800" b="0">
                <a:latin typeface="Arial" panose="020B0604020202020204" pitchFamily="34" charset="0"/>
              </a:rPr>
              <a:t>, 64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87350" y="2971800"/>
            <a:ext cx="8375650" cy="4270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Each of these probes reacts via a characteristic mechanism</a:t>
            </a:r>
            <a:endParaRPr lang="en-US" altLang="en-US" sz="2200" i="1">
              <a:latin typeface="Arial" panose="020B0604020202020204" pitchFamily="34" charset="0"/>
            </a:endParaRP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641350" y="2193925"/>
            <a:ext cx="271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benzophenone</a:t>
            </a:r>
            <a:endParaRPr lang="en-US" altLang="en-US" sz="2400" i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Text Box 3"/>
          <p:cNvSpPr txBox="1">
            <a:spLocks noChangeArrowheads="1"/>
          </p:cNvSpPr>
          <p:nvPr/>
        </p:nvSpPr>
        <p:spPr bwMode="auto">
          <a:xfrm>
            <a:off x="4121150" y="2193925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aryl azide</a:t>
            </a:r>
            <a:endParaRPr lang="en-US" altLang="en-US" sz="2400" i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27656" name="Text Box 3"/>
          <p:cNvSpPr txBox="1">
            <a:spLocks noChangeArrowheads="1"/>
          </p:cNvSpPr>
          <p:nvPr/>
        </p:nvSpPr>
        <p:spPr bwMode="auto">
          <a:xfrm>
            <a:off x="6648450" y="2193925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diazirine</a:t>
            </a:r>
            <a:endParaRPr lang="en-US" altLang="en-US" sz="2400" i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663570" name="Text Box 3"/>
          <p:cNvSpPr txBox="1">
            <a:spLocks noChangeArrowheads="1"/>
          </p:cNvSpPr>
          <p:nvPr/>
        </p:nvSpPr>
        <p:spPr bwMode="auto">
          <a:xfrm>
            <a:off x="2895600" y="5362575"/>
            <a:ext cx="1168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BC9A05"/>
                </a:solidFill>
                <a:latin typeface="Arial" panose="020B0604020202020204" pitchFamily="34" charset="0"/>
              </a:rPr>
              <a:t>excited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BC9A05"/>
                </a:solidFill>
                <a:latin typeface="Arial" panose="020B0604020202020204" pitchFamily="34" charset="0"/>
              </a:rPr>
              <a:t>state</a:t>
            </a:r>
            <a:endParaRPr lang="en-US" altLang="en-US" sz="2100" i="1">
              <a:solidFill>
                <a:srgbClr val="BC9A05"/>
              </a:solidFill>
              <a:latin typeface="Arial" panose="020B0604020202020204" pitchFamily="34" charset="0"/>
            </a:endParaRPr>
          </a:p>
        </p:txBody>
      </p:sp>
      <p:sp>
        <p:nvSpPr>
          <p:cNvPr id="663571" name="Text Box 3"/>
          <p:cNvSpPr txBox="1">
            <a:spLocks noChangeArrowheads="1"/>
          </p:cNvSpPr>
          <p:nvPr/>
        </p:nvSpPr>
        <p:spPr bwMode="auto">
          <a:xfrm>
            <a:off x="4267200" y="5181600"/>
            <a:ext cx="41465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9900CC"/>
                </a:solidFill>
                <a:latin typeface="Arial" panose="020B0604020202020204" pitchFamily="34" charset="0"/>
              </a:rPr>
              <a:t>C–H insertion mechanism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9900CC"/>
                </a:solidFill>
                <a:latin typeface="Arial" panose="020B0604020202020204" pitchFamily="34" charset="0"/>
              </a:rPr>
              <a:t>(insertion into C–H bonds within ~3 Å of C=O oxygen)</a:t>
            </a:r>
            <a:endParaRPr lang="en-US" altLang="en-US" sz="2100" i="1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663573" name="Text Box 3"/>
          <p:cNvSpPr txBox="1">
            <a:spLocks noChangeArrowheads="1"/>
          </p:cNvSpPr>
          <p:nvPr/>
        </p:nvSpPr>
        <p:spPr bwMode="auto">
          <a:xfrm>
            <a:off x="123825" y="3686175"/>
            <a:ext cx="271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benzophenone</a:t>
            </a:r>
            <a:endParaRPr lang="en-US" altLang="en-US" sz="2400" i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663574" name="Rectangle 22"/>
          <p:cNvSpPr>
            <a:spLocks noChangeArrowheads="1"/>
          </p:cNvSpPr>
          <p:nvPr/>
        </p:nvSpPr>
        <p:spPr bwMode="auto">
          <a:xfrm>
            <a:off x="4175125" y="4508500"/>
            <a:ext cx="288925" cy="196850"/>
          </a:xfrm>
          <a:prstGeom prst="rect">
            <a:avLst/>
          </a:prstGeom>
          <a:noFill/>
          <a:ln w="9525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63575" name="Rectangle 23"/>
          <p:cNvSpPr>
            <a:spLocks noChangeArrowheads="1"/>
          </p:cNvSpPr>
          <p:nvPr/>
        </p:nvSpPr>
        <p:spPr bwMode="auto">
          <a:xfrm>
            <a:off x="7372350" y="4391025"/>
            <a:ext cx="180975" cy="196850"/>
          </a:xfrm>
          <a:prstGeom prst="rect">
            <a:avLst/>
          </a:prstGeom>
          <a:noFill/>
          <a:ln w="9525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63576" name="Rectangle 24"/>
          <p:cNvSpPr>
            <a:spLocks noChangeArrowheads="1"/>
          </p:cNvSpPr>
          <p:nvPr/>
        </p:nvSpPr>
        <p:spPr bwMode="auto">
          <a:xfrm>
            <a:off x="7858125" y="4470400"/>
            <a:ext cx="180975" cy="196850"/>
          </a:xfrm>
          <a:prstGeom prst="rect">
            <a:avLst/>
          </a:prstGeom>
          <a:noFill/>
          <a:ln w="9525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63577" name="Rectangle 25"/>
          <p:cNvSpPr>
            <a:spLocks noChangeArrowheads="1"/>
          </p:cNvSpPr>
          <p:nvPr/>
        </p:nvSpPr>
        <p:spPr bwMode="auto">
          <a:xfrm>
            <a:off x="3344863" y="5000625"/>
            <a:ext cx="541337" cy="196850"/>
          </a:xfrm>
          <a:prstGeom prst="rect">
            <a:avLst/>
          </a:prstGeom>
          <a:noFill/>
          <a:ln w="9525" algn="ctr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63578" name="Rectangle 26"/>
          <p:cNvSpPr>
            <a:spLocks noChangeArrowheads="1"/>
          </p:cNvSpPr>
          <p:nvPr/>
        </p:nvSpPr>
        <p:spPr bwMode="auto">
          <a:xfrm>
            <a:off x="7281863" y="4667250"/>
            <a:ext cx="541337" cy="196850"/>
          </a:xfrm>
          <a:prstGeom prst="rect">
            <a:avLst/>
          </a:prstGeom>
          <a:noFill/>
          <a:ln w="9525" algn="ctr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63579" name="Rectangle 27"/>
          <p:cNvSpPr>
            <a:spLocks noChangeArrowheads="1"/>
          </p:cNvSpPr>
          <p:nvPr/>
        </p:nvSpPr>
        <p:spPr bwMode="auto">
          <a:xfrm>
            <a:off x="5287963" y="4629150"/>
            <a:ext cx="541337" cy="196850"/>
          </a:xfrm>
          <a:prstGeom prst="rect">
            <a:avLst/>
          </a:prstGeom>
          <a:noFill/>
          <a:ln w="9525" algn="ctr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63582" name="Rectangle 30"/>
          <p:cNvSpPr>
            <a:spLocks noChangeArrowheads="1"/>
          </p:cNvSpPr>
          <p:nvPr/>
        </p:nvSpPr>
        <p:spPr bwMode="auto">
          <a:xfrm>
            <a:off x="5302250" y="4078288"/>
            <a:ext cx="180975" cy="196850"/>
          </a:xfrm>
          <a:prstGeom prst="rect">
            <a:avLst/>
          </a:prstGeom>
          <a:noFill/>
          <a:ln w="9525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63587" name="Rectangle 35"/>
          <p:cNvSpPr>
            <a:spLocks noChangeArrowheads="1"/>
          </p:cNvSpPr>
          <p:nvPr/>
        </p:nvSpPr>
        <p:spPr bwMode="auto">
          <a:xfrm>
            <a:off x="5876925" y="4470400"/>
            <a:ext cx="180975" cy="196850"/>
          </a:xfrm>
          <a:prstGeom prst="rect">
            <a:avLst/>
          </a:prstGeom>
          <a:noFill/>
          <a:ln w="9525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68" name="Text Box 3"/>
          <p:cNvSpPr txBox="1">
            <a:spLocks noChangeArrowheads="1"/>
          </p:cNvSpPr>
          <p:nvPr/>
        </p:nvSpPr>
        <p:spPr bwMode="auto">
          <a:xfrm>
            <a:off x="3667125" y="628650"/>
            <a:ext cx="1816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(R = ligand)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graphicFrame>
        <p:nvGraphicFramePr>
          <p:cNvPr id="27669" name="Object 38"/>
          <p:cNvGraphicFramePr>
            <a:graphicFrameLocks noChangeAspect="1"/>
          </p:cNvGraphicFramePr>
          <p:nvPr/>
        </p:nvGraphicFramePr>
        <p:xfrm>
          <a:off x="1020763" y="1069975"/>
          <a:ext cx="190658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CS ChemDraw Drawing" r:id="rId5" imgW="1211199" imgH="697382" progId="ChemDraw.Document.6.0">
                  <p:embed/>
                </p:oleObj>
              </mc:Choice>
              <mc:Fallback>
                <p:oleObj name="CS ChemDraw Drawing" r:id="rId5" imgW="1211199" imgH="697382" progId="ChemDraw.Document.6.0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069975"/>
                        <a:ext cx="190658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0" name="Object 39"/>
          <p:cNvGraphicFramePr>
            <a:graphicFrameLocks noChangeAspect="1"/>
          </p:cNvGraphicFramePr>
          <p:nvPr/>
        </p:nvGraphicFramePr>
        <p:xfrm>
          <a:off x="4264025" y="1379538"/>
          <a:ext cx="13271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CS ChemDraw Drawing" r:id="rId7" imgW="825627" imgH="497840" progId="ChemDraw.Document.6.0">
                  <p:embed/>
                </p:oleObj>
              </mc:Choice>
              <mc:Fallback>
                <p:oleObj name="CS ChemDraw Drawing" r:id="rId7" imgW="825627" imgH="497840" progId="ChemDraw.Document.6.0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379538"/>
                        <a:ext cx="13271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1" name="Object 40"/>
          <p:cNvGraphicFramePr>
            <a:graphicFrameLocks noChangeAspect="1"/>
          </p:cNvGraphicFramePr>
          <p:nvPr/>
        </p:nvGraphicFramePr>
        <p:xfrm>
          <a:off x="6999288" y="1352550"/>
          <a:ext cx="9255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CS ChemDraw Drawing" r:id="rId9" imgW="526923" imgH="468986" progId="ChemDraw.Document.6.0">
                  <p:embed/>
                </p:oleObj>
              </mc:Choice>
              <mc:Fallback>
                <p:oleObj name="CS ChemDraw Drawing" r:id="rId9" imgW="526923" imgH="468986" progId="ChemDraw.Document.6.0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1352550"/>
                        <a:ext cx="92551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64" grpId="0"/>
      <p:bldP spid="663570" grpId="0"/>
      <p:bldP spid="663571" grpId="0"/>
      <p:bldP spid="663573" grpId="0"/>
      <p:bldP spid="663574" grpId="0" animBg="1"/>
      <p:bldP spid="663575" grpId="0" animBg="1"/>
      <p:bldP spid="663576" grpId="0" animBg="1"/>
      <p:bldP spid="663577" grpId="0" animBg="1"/>
      <p:bldP spid="663578" grpId="0" animBg="1"/>
      <p:bldP spid="663579" grpId="0" animBg="1"/>
      <p:bldP spid="663582" grpId="0" animBg="1"/>
      <p:bldP spid="6635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196850" y="58738"/>
            <a:ext cx="876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Commonly used </a:t>
            </a:r>
            <a:r>
              <a:rPr lang="en-US" altLang="en-US" dirty="0" err="1">
                <a:solidFill>
                  <a:srgbClr val="0000FF"/>
                </a:solidFill>
                <a:latin typeface="Arial" charset="0"/>
              </a:rPr>
              <a:t>photoaffinity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 probes</a:t>
            </a:r>
          </a:p>
        </p:txBody>
      </p:sp>
      <p:pic>
        <p:nvPicPr>
          <p:cNvPr id="296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60400"/>
            <a:ext cx="6938963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58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5035550"/>
            <a:ext cx="66151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4586" name="Line 10"/>
          <p:cNvSpPr>
            <a:spLocks noChangeShapeType="1"/>
          </p:cNvSpPr>
          <p:nvPr/>
        </p:nvSpPr>
        <p:spPr bwMode="auto">
          <a:xfrm>
            <a:off x="228600" y="492125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196850" y="7620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aryl azide</a:t>
            </a:r>
            <a:endParaRPr lang="en-US" altLang="en-US" sz="2400" i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664589" name="Text Box 3"/>
          <p:cNvSpPr txBox="1">
            <a:spLocks noChangeArrowheads="1"/>
          </p:cNvSpPr>
          <p:nvPr/>
        </p:nvSpPr>
        <p:spPr bwMode="auto">
          <a:xfrm>
            <a:off x="260350" y="4927600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diazirine</a:t>
            </a:r>
            <a:endParaRPr lang="en-US" altLang="en-US" sz="2400" i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664590" name="Text Box 3"/>
          <p:cNvSpPr txBox="1">
            <a:spLocks noChangeArrowheads="1"/>
          </p:cNvSpPr>
          <p:nvPr/>
        </p:nvSpPr>
        <p:spPr bwMode="auto">
          <a:xfrm>
            <a:off x="3733800" y="6010275"/>
            <a:ext cx="203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BC9A05"/>
                </a:solidFill>
                <a:latin typeface="Arial" panose="020B0604020202020204" pitchFamily="34" charset="0"/>
              </a:rPr>
              <a:t>carbene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BC9A05"/>
                </a:solidFill>
                <a:latin typeface="Arial" panose="020B0604020202020204" pitchFamily="34" charset="0"/>
              </a:rPr>
              <a:t>(divalent C)</a:t>
            </a:r>
            <a:endParaRPr lang="en-US" altLang="en-US" sz="2100" i="1">
              <a:solidFill>
                <a:srgbClr val="BC9A05"/>
              </a:solidFill>
              <a:latin typeface="Arial" panose="020B0604020202020204" pitchFamily="34" charset="0"/>
            </a:endParaRPr>
          </a:p>
        </p:txBody>
      </p:sp>
      <p:sp>
        <p:nvSpPr>
          <p:cNvPr id="664591" name="Text Box 3"/>
          <p:cNvSpPr txBox="1">
            <a:spLocks noChangeArrowheads="1"/>
          </p:cNvSpPr>
          <p:nvPr/>
        </p:nvSpPr>
        <p:spPr bwMode="auto">
          <a:xfrm>
            <a:off x="6508750" y="6102350"/>
            <a:ext cx="2254250" cy="412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9900CC"/>
                </a:solidFill>
                <a:latin typeface="Arial" panose="020B0604020202020204" pitchFamily="34" charset="0"/>
              </a:rPr>
              <a:t>C–H insertion</a:t>
            </a:r>
            <a:endParaRPr lang="en-US" altLang="en-US" sz="2100" i="1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Text Box 3"/>
          <p:cNvSpPr txBox="1">
            <a:spLocks noChangeArrowheads="1"/>
          </p:cNvSpPr>
          <p:nvPr/>
        </p:nvSpPr>
        <p:spPr bwMode="auto">
          <a:xfrm>
            <a:off x="1270000" y="3308350"/>
            <a:ext cx="1346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BC9A05"/>
                </a:solidFill>
                <a:latin typeface="Arial" panose="020B0604020202020204" pitchFamily="34" charset="0"/>
              </a:rPr>
              <a:t>nitrene</a:t>
            </a:r>
            <a:endParaRPr lang="en-US" altLang="en-US" sz="2100" i="1">
              <a:solidFill>
                <a:srgbClr val="BC9A05"/>
              </a:solidFill>
              <a:latin typeface="Arial" panose="020B0604020202020204" pitchFamily="34" charset="0"/>
            </a:endParaRPr>
          </a:p>
        </p:txBody>
      </p:sp>
      <p:sp>
        <p:nvSpPr>
          <p:cNvPr id="29707" name="Line 17"/>
          <p:cNvSpPr>
            <a:spLocks noChangeShapeType="1"/>
          </p:cNvSpPr>
          <p:nvPr/>
        </p:nvSpPr>
        <p:spPr bwMode="auto">
          <a:xfrm flipV="1">
            <a:off x="2057400" y="2971800"/>
            <a:ext cx="431800" cy="425450"/>
          </a:xfrm>
          <a:prstGeom prst="line">
            <a:avLst/>
          </a:prstGeom>
          <a:noFill/>
          <a:ln w="19050">
            <a:solidFill>
              <a:srgbClr val="BC9A05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8" name="Text Box 3"/>
          <p:cNvSpPr txBox="1">
            <a:spLocks noChangeArrowheads="1"/>
          </p:cNvSpPr>
          <p:nvPr/>
        </p:nvSpPr>
        <p:spPr bwMode="auto">
          <a:xfrm>
            <a:off x="1765300" y="1828800"/>
            <a:ext cx="901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BC9A05"/>
                </a:solidFill>
                <a:latin typeface="Arial" panose="020B0604020202020204" pitchFamily="34" charset="0"/>
              </a:rPr>
              <a:t>singlet</a:t>
            </a:r>
            <a:endParaRPr lang="en-US" altLang="en-US" sz="1600" i="1">
              <a:solidFill>
                <a:srgbClr val="BC9A05"/>
              </a:solidFill>
              <a:latin typeface="Arial" panose="020B0604020202020204" pitchFamily="34" charset="0"/>
            </a:endParaRPr>
          </a:p>
        </p:txBody>
      </p:sp>
      <p:sp>
        <p:nvSpPr>
          <p:cNvPr id="29709" name="Text Box 3"/>
          <p:cNvSpPr txBox="1">
            <a:spLocks noChangeArrowheads="1"/>
          </p:cNvSpPr>
          <p:nvPr/>
        </p:nvSpPr>
        <p:spPr bwMode="auto">
          <a:xfrm>
            <a:off x="3276600" y="1828800"/>
            <a:ext cx="901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BC9A05"/>
                </a:solidFill>
                <a:latin typeface="Arial" panose="020B0604020202020204" pitchFamily="34" charset="0"/>
              </a:rPr>
              <a:t>triplet</a:t>
            </a:r>
            <a:endParaRPr lang="en-US" altLang="en-US" sz="1600" i="1">
              <a:solidFill>
                <a:srgbClr val="BC9A05"/>
              </a:solidFill>
              <a:latin typeface="Arial" panose="020B0604020202020204" pitchFamily="34" charset="0"/>
            </a:endParaRPr>
          </a:p>
        </p:txBody>
      </p:sp>
      <p:sp>
        <p:nvSpPr>
          <p:cNvPr id="29710" name="Text Box 3"/>
          <p:cNvSpPr txBox="1">
            <a:spLocks noChangeArrowheads="1"/>
          </p:cNvSpPr>
          <p:nvPr/>
        </p:nvSpPr>
        <p:spPr bwMode="auto">
          <a:xfrm>
            <a:off x="6934200" y="2819400"/>
            <a:ext cx="16954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9900CC"/>
                </a:solidFill>
                <a:latin typeface="Arial" panose="020B0604020202020204" pitchFamily="34" charset="0"/>
              </a:rPr>
              <a:t>C/N/O–H insertions</a:t>
            </a:r>
            <a:endParaRPr lang="en-US" altLang="en-US" sz="2100" i="1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29711" name="Text Box 3"/>
          <p:cNvSpPr txBox="1">
            <a:spLocks noChangeArrowheads="1"/>
          </p:cNvSpPr>
          <p:nvPr/>
        </p:nvSpPr>
        <p:spPr bwMode="auto">
          <a:xfrm>
            <a:off x="6632575" y="825500"/>
            <a:ext cx="21304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9900CC"/>
                </a:solidFill>
                <a:latin typeface="Arial" panose="020B0604020202020204" pitchFamily="34" charset="0"/>
              </a:rPr>
              <a:t>NH</a:t>
            </a:r>
            <a:r>
              <a:rPr lang="en-US" altLang="en-US" sz="2100" baseline="-25000">
                <a:solidFill>
                  <a:srgbClr val="9900CC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9900CC"/>
                </a:solidFill>
                <a:latin typeface="Arial" panose="020B0604020202020204" pitchFamily="34" charset="0"/>
              </a:rPr>
              <a:t> or OH nucleophilic additions</a:t>
            </a:r>
            <a:endParaRPr lang="en-US" altLang="en-US" sz="2100" i="1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29712" name="Text Box 3"/>
          <p:cNvSpPr txBox="1">
            <a:spLocks noChangeArrowheads="1"/>
          </p:cNvSpPr>
          <p:nvPr/>
        </p:nvSpPr>
        <p:spPr bwMode="auto">
          <a:xfrm>
            <a:off x="4775200" y="1490663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" panose="020B0604020202020204" pitchFamily="34" charset="0"/>
              </a:rPr>
              <a:t>dehydro-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" panose="020B0604020202020204" pitchFamily="34" charset="0"/>
              </a:rPr>
              <a:t>azepine</a:t>
            </a:r>
            <a:endParaRPr lang="en-US" altLang="en-US" sz="1600" i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29713" name="Line 25"/>
          <p:cNvSpPr>
            <a:spLocks noChangeShapeType="1"/>
          </p:cNvSpPr>
          <p:nvPr/>
        </p:nvSpPr>
        <p:spPr bwMode="auto">
          <a:xfrm flipH="1" flipV="1">
            <a:off x="4711700" y="1455738"/>
            <a:ext cx="482600" cy="7143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6" grpId="0" animBg="1"/>
      <p:bldP spid="664589" grpId="0"/>
      <p:bldP spid="664590" grpId="0"/>
      <p:bldP spid="6645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3"/>
          <p:cNvSpPr txBox="1">
            <a:spLocks noChangeArrowheads="1"/>
          </p:cNvSpPr>
          <p:nvPr/>
        </p:nvSpPr>
        <p:spPr bwMode="auto">
          <a:xfrm>
            <a:off x="196850" y="58738"/>
            <a:ext cx="876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Arial" charset="0"/>
              </a:rPr>
              <a:t>Photoaffinity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 probe - example</a:t>
            </a:r>
          </a:p>
        </p:txBody>
      </p:sp>
      <p:pic>
        <p:nvPicPr>
          <p:cNvPr id="3174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20800"/>
            <a:ext cx="4519613" cy="37639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17"/>
          <p:cNvSpPr>
            <a:spLocks noChangeArrowheads="1"/>
          </p:cNvSpPr>
          <p:nvPr/>
        </p:nvSpPr>
        <p:spPr bwMode="auto">
          <a:xfrm>
            <a:off x="339725" y="2611438"/>
            <a:ext cx="174625" cy="196850"/>
          </a:xfrm>
          <a:prstGeom prst="rect">
            <a:avLst/>
          </a:prstGeom>
          <a:noFill/>
          <a:ln w="1905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1749" name="Rectangle 18"/>
          <p:cNvSpPr>
            <a:spLocks noChangeArrowheads="1"/>
          </p:cNvSpPr>
          <p:nvPr/>
        </p:nvSpPr>
        <p:spPr bwMode="auto">
          <a:xfrm>
            <a:off x="1685925" y="2379663"/>
            <a:ext cx="174625" cy="196850"/>
          </a:xfrm>
          <a:prstGeom prst="rect">
            <a:avLst/>
          </a:prstGeom>
          <a:noFill/>
          <a:ln w="1905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692150" y="693738"/>
            <a:ext cx="77660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PARG = poly(ADP-ribose) glycohydrolase enzyme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946275" y="6386513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Ramsinghami et al., </a:t>
            </a:r>
            <a:r>
              <a:rPr lang="en-US" altLang="en-US" sz="1800" b="0" i="1">
                <a:latin typeface="Arial" panose="020B0604020202020204" pitchFamily="34" charset="0"/>
              </a:rPr>
              <a:t>Biochemistry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1998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37</a:t>
            </a:r>
            <a:r>
              <a:rPr lang="en-US" altLang="en-US" sz="1800" b="0">
                <a:latin typeface="Arial" panose="020B0604020202020204" pitchFamily="34" charset="0"/>
              </a:rPr>
              <a:t>, 7801</a:t>
            </a:r>
          </a:p>
        </p:txBody>
      </p:sp>
      <p:sp>
        <p:nvSpPr>
          <p:cNvPr id="666645" name="Line 21"/>
          <p:cNvSpPr>
            <a:spLocks noChangeShapeType="1"/>
          </p:cNvSpPr>
          <p:nvPr/>
        </p:nvSpPr>
        <p:spPr bwMode="auto">
          <a:xfrm>
            <a:off x="2451100" y="2349500"/>
            <a:ext cx="285750" cy="293688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3" name="Rectangle 22"/>
          <p:cNvSpPr>
            <a:spLocks noChangeArrowheads="1"/>
          </p:cNvSpPr>
          <p:nvPr/>
        </p:nvSpPr>
        <p:spPr bwMode="auto">
          <a:xfrm>
            <a:off x="2571750" y="3798888"/>
            <a:ext cx="207963" cy="1968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1754" name="Rectangle 23"/>
          <p:cNvSpPr>
            <a:spLocks noChangeArrowheads="1"/>
          </p:cNvSpPr>
          <p:nvPr/>
        </p:nvSpPr>
        <p:spPr bwMode="auto">
          <a:xfrm>
            <a:off x="3028950" y="4070350"/>
            <a:ext cx="207963" cy="1968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953000" y="1320800"/>
            <a:ext cx="388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Azide analogue 2b inhibited PARG by 50% at 1 µM (80x lower concentration than 2a)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953000" y="2405063"/>
            <a:ext cx="388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</a:t>
            </a:r>
            <a:r>
              <a:rPr lang="en-US" altLang="en-US" sz="2000">
                <a:solidFill>
                  <a:srgbClr val="0099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000">
                <a:solidFill>
                  <a:srgbClr val="0099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000" baseline="30000">
                <a:solidFill>
                  <a:srgbClr val="009900"/>
                </a:solidFill>
                <a:latin typeface="Arial" panose="020B0604020202020204" pitchFamily="34" charset="0"/>
              </a:rPr>
              <a:t>32</a:t>
            </a:r>
            <a:r>
              <a:rPr lang="en-US" altLang="en-US" sz="2000">
                <a:solidFill>
                  <a:srgbClr val="009900"/>
                </a:solidFill>
                <a:latin typeface="Arial" panose="020B0604020202020204" pitchFamily="34" charset="0"/>
              </a:rPr>
              <a:t>P-radiolabeled</a:t>
            </a:r>
            <a:r>
              <a:rPr lang="en-US" altLang="en-US" sz="2000">
                <a:latin typeface="Arial" panose="020B0604020202020204" pitchFamily="34" charset="0"/>
              </a:rPr>
              <a:t> analogue of 2b was synthesized and used as photoaffinity probe</a:t>
            </a:r>
          </a:p>
        </p:txBody>
      </p:sp>
      <p:sp>
        <p:nvSpPr>
          <p:cNvPr id="31757" name="Line 26"/>
          <p:cNvSpPr>
            <a:spLocks noChangeShapeType="1"/>
          </p:cNvSpPr>
          <p:nvPr/>
        </p:nvSpPr>
        <p:spPr bwMode="auto">
          <a:xfrm>
            <a:off x="4310063" y="1984375"/>
            <a:ext cx="0" cy="498475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60575" y="199707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30000">
                <a:solidFill>
                  <a:srgbClr val="009900"/>
                </a:solidFill>
                <a:latin typeface="Arial" panose="020B0604020202020204" pitchFamily="34" charset="0"/>
              </a:rPr>
              <a:t>32</a:t>
            </a:r>
            <a:r>
              <a:rPr lang="en-US" altLang="en-US" sz="2000">
                <a:solidFill>
                  <a:srgbClr val="009900"/>
                </a:solidFill>
                <a:latin typeface="Arial" panose="020B0604020202020204" pitchFamily="34" charset="0"/>
              </a:rPr>
              <a:t>P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53000" y="3567113"/>
            <a:ext cx="401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Photocrosslinking results were used to learn about enzyme binding sites for various ADP-ribose polymers</a:t>
            </a:r>
          </a:p>
        </p:txBody>
      </p:sp>
      <p:sp>
        <p:nvSpPr>
          <p:cNvPr id="666653" name="Text Box 3"/>
          <p:cNvSpPr txBox="1">
            <a:spLocks noChangeArrowheads="1"/>
          </p:cNvSpPr>
          <p:nvPr/>
        </p:nvSpPr>
        <p:spPr bwMode="auto">
          <a:xfrm>
            <a:off x="463550" y="5267325"/>
            <a:ext cx="8223250" cy="1006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Here the </a:t>
            </a:r>
            <a:r>
              <a:rPr lang="en-US" altLang="en-US" sz="2000" baseline="30000">
                <a:latin typeface="Arial" panose="020B0604020202020204" pitchFamily="34" charset="0"/>
              </a:rPr>
              <a:t>32</a:t>
            </a:r>
            <a:r>
              <a:rPr lang="en-US" altLang="en-US" sz="2000">
                <a:latin typeface="Arial" panose="020B0604020202020204" pitchFamily="34" charset="0"/>
              </a:rPr>
              <a:t>P radiolabel was used to allow visualization on PAGE. Other “handles” could include fluorophores, biotin, or reactive functional groups for later modification.</a:t>
            </a:r>
            <a:endParaRPr lang="en-US" altLang="en-US" sz="2000" i="1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6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45" grpId="0" animBg="1"/>
      <p:bldP spid="13316" grpId="0"/>
      <p:bldP spid="2" grpId="0"/>
      <p:bldP spid="3" grpId="0"/>
      <p:bldP spid="4" grpId="0"/>
      <p:bldP spid="6666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1946275" y="6386513"/>
            <a:ext cx="525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Koh et al., </a:t>
            </a:r>
            <a:r>
              <a:rPr lang="en-US" altLang="en-US" sz="1800" b="0" i="1">
                <a:latin typeface="Arial" panose="020B0604020202020204" pitchFamily="34" charset="0"/>
              </a:rPr>
              <a:t>Biochemistry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2003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42</a:t>
            </a:r>
            <a:r>
              <a:rPr lang="en-US" altLang="en-US" sz="1800" b="0">
                <a:latin typeface="Arial" panose="020B0604020202020204" pitchFamily="34" charset="0"/>
              </a:rPr>
              <a:t>, 4855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96850" y="58738"/>
            <a:ext cx="876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Arial" charset="0"/>
              </a:rPr>
              <a:t>Photoaffinity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 probe - example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844550" y="693738"/>
            <a:ext cx="74612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Identification of ADP-HPD binding site on PARG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338263"/>
            <a:ext cx="87693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Line 9"/>
          <p:cNvSpPr>
            <a:spLocks noChangeShapeType="1"/>
          </p:cNvSpPr>
          <p:nvPr/>
        </p:nvSpPr>
        <p:spPr bwMode="auto">
          <a:xfrm>
            <a:off x="6259513" y="2289175"/>
            <a:ext cx="0" cy="498475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>
            <a:off x="7640638" y="4419600"/>
            <a:ext cx="1270000" cy="0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6" name="Line 11"/>
          <p:cNvSpPr>
            <a:spLocks noChangeShapeType="1"/>
          </p:cNvSpPr>
          <p:nvPr/>
        </p:nvSpPr>
        <p:spPr bwMode="auto">
          <a:xfrm>
            <a:off x="276225" y="4567238"/>
            <a:ext cx="2238375" cy="7937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7" name="Text Box 4"/>
          <p:cNvSpPr txBox="1">
            <a:spLocks noChangeArrowheads="1"/>
          </p:cNvSpPr>
          <p:nvPr/>
        </p:nvSpPr>
        <p:spPr bwMode="auto">
          <a:xfrm>
            <a:off x="276225" y="4876800"/>
            <a:ext cx="8486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Photocrosslinked PARG was digested with trypsin or subtilisin</a:t>
            </a:r>
          </a:p>
        </p:txBody>
      </p:sp>
      <p:sp>
        <p:nvSpPr>
          <p:cNvPr id="32778" name="Text Box 4"/>
          <p:cNvSpPr txBox="1">
            <a:spLocks noChangeArrowheads="1"/>
          </p:cNvSpPr>
          <p:nvPr/>
        </p:nvSpPr>
        <p:spPr bwMode="auto">
          <a:xfrm>
            <a:off x="276225" y="5129213"/>
            <a:ext cx="8486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	®</a:t>
            </a:r>
            <a:r>
              <a:rPr lang="en-US" altLang="en-US" sz="2000">
                <a:latin typeface="Arial" panose="020B0604020202020204" pitchFamily="34" charset="0"/>
              </a:rPr>
              <a:t> photolabeled peptides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</a:t>
            </a:r>
            <a:r>
              <a:rPr lang="en-US" altLang="en-US" sz="2000">
                <a:solidFill>
                  <a:srgbClr val="9900CC"/>
                </a:solidFill>
                <a:latin typeface="Arial" panose="020B0604020202020204" pitchFamily="34" charset="0"/>
              </a:rPr>
              <a:t>Tyr796</a:t>
            </a:r>
            <a:r>
              <a:rPr lang="en-US" altLang="en-US" sz="2000">
                <a:latin typeface="Arial" panose="020B0604020202020204" pitchFamily="34" charset="0"/>
              </a:rPr>
              <a:t> was identified and studied via site-directed mutagenesis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SPR was used to study wt, Y796A, and Y796W mutant enzymes</a:t>
            </a:r>
          </a:p>
        </p:txBody>
      </p:sp>
      <p:sp>
        <p:nvSpPr>
          <p:cNvPr id="32779" name="Text Box 4"/>
          <p:cNvSpPr txBox="1">
            <a:spLocks noChangeArrowheads="1"/>
          </p:cNvSpPr>
          <p:nvPr/>
        </p:nvSpPr>
        <p:spPr bwMode="auto">
          <a:xfrm>
            <a:off x="6692900" y="3013075"/>
            <a:ext cx="21145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900CC"/>
                </a:solidFill>
                <a:latin typeface="Arial" panose="020B0604020202020204" pitchFamily="34" charset="0"/>
              </a:rPr>
              <a:t>Edman degradation </a:t>
            </a:r>
            <a:r>
              <a:rPr lang="en-US" altLang="en-US" sz="1600">
                <a:solidFill>
                  <a:srgbClr val="9900CC"/>
                </a:solidFill>
                <a:latin typeface="Symbol" panose="05050102010706020507" pitchFamily="18" charset="2"/>
              </a:rPr>
              <a:t>®</a:t>
            </a:r>
            <a:r>
              <a:rPr lang="en-US" altLang="en-US" sz="1600">
                <a:solidFill>
                  <a:srgbClr val="9900CC"/>
                </a:solidFill>
                <a:latin typeface="Arial" panose="020B0604020202020204" pitchFamily="34" charset="0"/>
              </a:rPr>
              <a:t> no id for residue at position 796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FF"/>
                </a:solidFill>
                <a:latin typeface="Arial" charset="0"/>
              </a:rPr>
              <a:t>Overview of methods for characterizing </a:t>
            </a:r>
            <a:r>
              <a:rPr lang="en-US" altLang="en-US" dirty="0" err="1" smtClean="0">
                <a:solidFill>
                  <a:srgbClr val="0000FF"/>
                </a:solidFill>
                <a:latin typeface="Arial" charset="0"/>
              </a:rPr>
              <a:t>biomolecular</a:t>
            </a:r>
            <a:r>
              <a:rPr lang="en-US" altLang="en-US" dirty="0" smtClean="0">
                <a:solidFill>
                  <a:srgbClr val="0000FF"/>
                </a:solidFill>
                <a:latin typeface="Arial" charset="0"/>
              </a:rPr>
              <a:t> interactions</a:t>
            </a:r>
            <a:endParaRPr lang="en-US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71707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What types of interactions do we want to study?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Protein-protein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Protein-small molecule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Protein-DNA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DNA-small-molecule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...</a:t>
            </a:r>
            <a:endParaRPr lang="en-US" altLang="en-US" sz="2400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597525" y="2082800"/>
            <a:ext cx="2555875" cy="13112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In vitro experiments to determine strength of an interaction</a:t>
            </a:r>
            <a:endParaRPr lang="en-US" altLang="en-US" sz="2000" i="1">
              <a:latin typeface="Arial" panose="020B0604020202020204" pitchFamily="34" charset="0"/>
            </a:endParaRPr>
          </a:p>
        </p:txBody>
      </p:sp>
      <p:sp>
        <p:nvSpPr>
          <p:cNvPr id="649232" name="Text Box 3"/>
          <p:cNvSpPr txBox="1">
            <a:spLocks noChangeArrowheads="1"/>
          </p:cNvSpPr>
          <p:nvPr/>
        </p:nvSpPr>
        <p:spPr bwMode="auto">
          <a:xfrm>
            <a:off x="228600" y="3841750"/>
            <a:ext cx="6697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Why do we want to study these interactions?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Understand fundamental biology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Quantitation </a:t>
            </a:r>
            <a:r>
              <a:rPr lang="en-US" altLang="en-US" sz="2400">
                <a:latin typeface="Symbol" panose="05050102010706020507" pitchFamily="18" charset="2"/>
              </a:rPr>
              <a:t>®</a:t>
            </a:r>
            <a:r>
              <a:rPr lang="en-US" altLang="en-US" sz="2400">
                <a:latin typeface="Arial" panose="020B0604020202020204" pitchFamily="34" charset="0"/>
              </a:rPr>
              <a:t> optimization of function</a:t>
            </a:r>
          </a:p>
        </p:txBody>
      </p:sp>
      <p:sp>
        <p:nvSpPr>
          <p:cNvPr id="649233" name="Text Box 3"/>
          <p:cNvSpPr txBox="1">
            <a:spLocks noChangeArrowheads="1"/>
          </p:cNvSpPr>
          <p:nvPr/>
        </p:nvSpPr>
        <p:spPr bwMode="auto">
          <a:xfrm>
            <a:off x="228600" y="5359400"/>
            <a:ext cx="84931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What are the best methods and techniques for this work?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Methods that require a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“label”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Methods that are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“label-free”</a:t>
            </a:r>
          </a:p>
        </p:txBody>
      </p:sp>
      <p:grpSp>
        <p:nvGrpSpPr>
          <p:cNvPr id="649239" name="Group 23"/>
          <p:cNvGrpSpPr>
            <a:grpSpLocks/>
          </p:cNvGrpSpPr>
          <p:nvPr/>
        </p:nvGrpSpPr>
        <p:grpSpPr bwMode="auto">
          <a:xfrm>
            <a:off x="5600700" y="5842000"/>
            <a:ext cx="762000" cy="609600"/>
            <a:chOff x="4680" y="2380"/>
            <a:chExt cx="480" cy="384"/>
          </a:xfrm>
        </p:grpSpPr>
        <p:sp>
          <p:nvSpPr>
            <p:cNvPr id="6155" name="Oval 19"/>
            <p:cNvSpPr>
              <a:spLocks noChangeArrowheads="1"/>
            </p:cNvSpPr>
            <p:nvPr/>
          </p:nvSpPr>
          <p:spPr bwMode="auto">
            <a:xfrm>
              <a:off x="4680" y="2380"/>
              <a:ext cx="480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156" name="Text Box 20"/>
            <p:cNvSpPr txBox="1">
              <a:spLocks noChangeArrowheads="1"/>
            </p:cNvSpPr>
            <p:nvPr/>
          </p:nvSpPr>
          <p:spPr bwMode="auto">
            <a:xfrm>
              <a:off x="4680" y="2447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label</a:t>
              </a:r>
            </a:p>
          </p:txBody>
        </p:sp>
      </p:grpSp>
      <p:grpSp>
        <p:nvGrpSpPr>
          <p:cNvPr id="649240" name="Group 24"/>
          <p:cNvGrpSpPr>
            <a:grpSpLocks/>
          </p:cNvGrpSpPr>
          <p:nvPr/>
        </p:nvGrpSpPr>
        <p:grpSpPr bwMode="auto">
          <a:xfrm>
            <a:off x="6648450" y="5842000"/>
            <a:ext cx="1317625" cy="609600"/>
            <a:chOff x="4505" y="2811"/>
            <a:chExt cx="830" cy="384"/>
          </a:xfrm>
        </p:grpSpPr>
        <p:sp>
          <p:nvSpPr>
            <p:cNvPr id="6153" name="Oval 21"/>
            <p:cNvSpPr>
              <a:spLocks noChangeArrowheads="1"/>
            </p:cNvSpPr>
            <p:nvPr/>
          </p:nvSpPr>
          <p:spPr bwMode="auto">
            <a:xfrm>
              <a:off x="4505" y="2811"/>
              <a:ext cx="830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154" name="Text Box 22"/>
            <p:cNvSpPr txBox="1">
              <a:spLocks noChangeArrowheads="1"/>
            </p:cNvSpPr>
            <p:nvPr/>
          </p:nvSpPr>
          <p:spPr bwMode="auto">
            <a:xfrm>
              <a:off x="4509" y="2878"/>
              <a:ext cx="8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label-free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32" grpId="0"/>
      <p:bldP spid="6492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230688"/>
            <a:ext cx="32099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316413"/>
            <a:ext cx="26479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709613"/>
            <a:ext cx="722947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196850" y="58738"/>
            <a:ext cx="876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Caged compounds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276225" y="2865438"/>
            <a:ext cx="7038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	Photorelease of active compound from inactive, protected (</a:t>
            </a:r>
            <a:r>
              <a:rPr lang="en-US" altLang="en-US" sz="2400">
                <a:solidFill>
                  <a:srgbClr val="FF9900"/>
                </a:solidFill>
                <a:latin typeface="Arial" panose="020B0604020202020204" pitchFamily="34" charset="0"/>
              </a:rPr>
              <a:t>“caged”</a:t>
            </a:r>
            <a:r>
              <a:rPr lang="en-US" altLang="en-US" sz="2400">
                <a:latin typeface="Arial" panose="020B0604020202020204" pitchFamily="34" charset="0"/>
              </a:rPr>
              <a:t>) precursor</a:t>
            </a:r>
          </a:p>
        </p:txBody>
      </p:sp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276225" y="3771900"/>
            <a:ext cx="841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	Light (h</a:t>
            </a:r>
            <a:r>
              <a:rPr lang="en-US" altLang="en-US" sz="2400">
                <a:latin typeface="Symbol" panose="05050102010706020507" pitchFamily="18" charset="2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 enables both spatial and temporal control</a:t>
            </a:r>
          </a:p>
        </p:txBody>
      </p:sp>
      <p:pic>
        <p:nvPicPr>
          <p:cNvPr id="33800" name="Picture 13" descr="tweety in c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2247900"/>
            <a:ext cx="11303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1758" name="Text Box 7"/>
          <p:cNvSpPr txBox="1">
            <a:spLocks noChangeArrowheads="1"/>
          </p:cNvSpPr>
          <p:nvPr/>
        </p:nvSpPr>
        <p:spPr bwMode="auto">
          <a:xfrm>
            <a:off x="609600" y="5927725"/>
            <a:ext cx="335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panose="020B0604020202020204" pitchFamily="34" charset="0"/>
              </a:rPr>
              <a:t>caged Glu (</a:t>
            </a:r>
            <a:r>
              <a:rPr lang="en-US" altLang="en-US" sz="2000" b="0">
                <a:solidFill>
                  <a:srgbClr val="FF9900"/>
                </a:solidFill>
                <a:latin typeface="Arial" panose="020B0604020202020204" pitchFamily="34" charset="0"/>
              </a:rPr>
              <a:t>benzoinyl</a:t>
            </a:r>
            <a:r>
              <a:rPr lang="en-US" altLang="en-US" sz="2000" b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71759" name="Text Box 7"/>
          <p:cNvSpPr txBox="1">
            <a:spLocks noChangeArrowheads="1"/>
          </p:cNvSpPr>
          <p:nvPr/>
        </p:nvSpPr>
        <p:spPr bwMode="auto">
          <a:xfrm>
            <a:off x="4121150" y="5927725"/>
            <a:ext cx="4381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panose="020B0604020202020204" pitchFamily="34" charset="0"/>
              </a:rPr>
              <a:t>caged 5FdU (</a:t>
            </a:r>
            <a:r>
              <a:rPr lang="en-US" altLang="en-US" sz="2000" b="0">
                <a:solidFill>
                  <a:srgbClr val="FF9900"/>
                </a:solidFill>
                <a:latin typeface="Arial" panose="020B0604020202020204" pitchFamily="34" charset="0"/>
              </a:rPr>
              <a:t>nitrobenzyl, 350 nm</a:t>
            </a:r>
            <a:r>
              <a:rPr lang="en-US" altLang="en-US" sz="2000" b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671760" name="Text Box 7"/>
          <p:cNvSpPr txBox="1">
            <a:spLocks noChangeArrowheads="1"/>
          </p:cNvSpPr>
          <p:nvPr/>
        </p:nvSpPr>
        <p:spPr bwMode="auto">
          <a:xfrm>
            <a:off x="1682750" y="6386513"/>
            <a:ext cx="578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See also: Yu et al., </a:t>
            </a:r>
            <a:r>
              <a:rPr lang="en-US" altLang="en-US" sz="1800" b="0" i="1">
                <a:latin typeface="Arial" panose="020B0604020202020204" pitchFamily="34" charset="0"/>
              </a:rPr>
              <a:t>Chem. Soc. Rev.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39</a:t>
            </a:r>
            <a:r>
              <a:rPr lang="en-US" altLang="en-US" sz="1800" b="0">
                <a:latin typeface="Arial" panose="020B0604020202020204" pitchFamily="34" charset="0"/>
              </a:rPr>
              <a:t>, 464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8" grpId="0"/>
      <p:bldP spid="671759" grpId="0"/>
      <p:bldP spid="6717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3" name="Text Box 3"/>
          <p:cNvSpPr txBox="1">
            <a:spLocks noChangeArrowheads="1"/>
          </p:cNvSpPr>
          <p:nvPr/>
        </p:nvSpPr>
        <p:spPr bwMode="auto">
          <a:xfrm>
            <a:off x="333375" y="4432300"/>
            <a:ext cx="8467725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See </a:t>
            </a:r>
            <a:r>
              <a:rPr lang="en-US" altLang="en-US" sz="2400" dirty="0" smtClean="0">
                <a:latin typeface="Arial" panose="020B0604020202020204" pitchFamily="34" charset="0"/>
              </a:rPr>
              <a:t>previous slides for </a:t>
            </a:r>
            <a:r>
              <a:rPr lang="en-US" altLang="en-US" sz="2400" dirty="0">
                <a:latin typeface="Arial" panose="020B0604020202020204" pitchFamily="34" charset="0"/>
              </a:rPr>
              <a:t>bioconjugation reactions of amines, thiols, and aldehydes/ketones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11150" y="587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Overview of facile chemical reactions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for </a:t>
            </a:r>
            <a:r>
              <a:rPr lang="en-US" altLang="en-US" dirty="0" err="1">
                <a:solidFill>
                  <a:srgbClr val="0000FF"/>
                </a:solidFill>
                <a:latin typeface="Arial" charset="0"/>
              </a:rPr>
              <a:t>bioconjugation</a:t>
            </a:r>
            <a:endParaRPr lang="en-US" altLang="en-US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4820" name="Picture 7" descr="bioconjug chem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18970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2776" name="Text Box 3"/>
          <p:cNvSpPr txBox="1">
            <a:spLocks noChangeArrowheads="1"/>
          </p:cNvSpPr>
          <p:nvPr/>
        </p:nvSpPr>
        <p:spPr bwMode="auto">
          <a:xfrm>
            <a:off x="2641600" y="1447800"/>
            <a:ext cx="5988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Conjugation reactions are needed that...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Work consistently and in high yield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Work in aqueous 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Work with wide substrate scope</a:t>
            </a:r>
            <a:endParaRPr lang="en-US" altLang="en-US" sz="2400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672777" name="Text Box 3"/>
          <p:cNvSpPr txBox="1">
            <a:spLocks noChangeArrowheads="1"/>
          </p:cNvSpPr>
          <p:nvPr/>
        </p:nvSpPr>
        <p:spPr bwMode="auto">
          <a:xfrm>
            <a:off x="333375" y="5575300"/>
            <a:ext cx="846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What other reactions are commonly used?</a:t>
            </a:r>
            <a:endParaRPr lang="en-US" altLang="en-US" sz="2400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287265" y="93491"/>
            <a:ext cx="83820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287265" y="762000"/>
            <a:ext cx="628135" cy="37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05800" y="48651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3" grpId="0" animBg="1"/>
      <p:bldP spid="672776" grpId="0"/>
      <p:bldP spid="6727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09900"/>
            <a:ext cx="4764088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774700"/>
            <a:ext cx="782955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Staudinger ligation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2825750" y="800100"/>
            <a:ext cx="624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Köhn &amp; Breinbauer, </a:t>
            </a:r>
            <a:r>
              <a:rPr lang="en-US" altLang="en-US" sz="1800" b="0" i="1">
                <a:latin typeface="Arial" panose="020B0604020202020204" pitchFamily="34" charset="0"/>
              </a:rPr>
              <a:t>Angew. Chem. Int. Ed.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2004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43</a:t>
            </a:r>
            <a:r>
              <a:rPr lang="en-US" altLang="en-US" sz="1800" b="0">
                <a:latin typeface="Arial" panose="020B0604020202020204" pitchFamily="34" charset="0"/>
              </a:rPr>
              <a:t>, 3106</a:t>
            </a:r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828675" y="1905000"/>
            <a:ext cx="7477125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Staudinger reaction</a:t>
            </a:r>
            <a:r>
              <a:rPr lang="en-US" altLang="en-US" sz="2400">
                <a:latin typeface="Arial" panose="020B0604020202020204" pitchFamily="34" charset="0"/>
              </a:rPr>
              <a:t>: Hermann Staudinger, 1919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817563" y="3611563"/>
            <a:ext cx="132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" panose="020B0604020202020204" pitchFamily="34" charset="0"/>
              </a:rPr>
              <a:t>phosphine</a:t>
            </a:r>
          </a:p>
        </p:txBody>
      </p:sp>
      <p:sp>
        <p:nvSpPr>
          <p:cNvPr id="35848" name="Text Box 4"/>
          <p:cNvSpPr txBox="1">
            <a:spLocks noChangeArrowheads="1"/>
          </p:cNvSpPr>
          <p:nvPr/>
        </p:nvSpPr>
        <p:spPr bwMode="auto">
          <a:xfrm>
            <a:off x="3481388" y="3611563"/>
            <a:ext cx="806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" panose="020B0604020202020204" pitchFamily="34" charset="0"/>
              </a:rPr>
              <a:t>azide</a:t>
            </a:r>
          </a:p>
        </p:txBody>
      </p:sp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6508750" y="3611563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900CC"/>
                </a:solidFill>
                <a:latin typeface="Arial" panose="020B0604020202020204" pitchFamily="34" charset="0"/>
              </a:rPr>
              <a:t>iminophosphorane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900CC"/>
                </a:solidFill>
                <a:latin typeface="Arial" panose="020B0604020202020204" pitchFamily="34" charset="0"/>
              </a:rPr>
              <a:t>(aza-ylide)</a:t>
            </a:r>
          </a:p>
        </p:txBody>
      </p:sp>
      <p:sp>
        <p:nvSpPr>
          <p:cNvPr id="35850" name="Text Box 4"/>
          <p:cNvSpPr txBox="1">
            <a:spLocks noChangeArrowheads="1"/>
          </p:cNvSpPr>
          <p:nvPr/>
        </p:nvSpPr>
        <p:spPr bwMode="auto">
          <a:xfrm>
            <a:off x="1103313" y="5481638"/>
            <a:ext cx="158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" panose="020B0604020202020204" pitchFamily="34" charset="0"/>
              </a:rPr>
              <a:t>phosphazide</a:t>
            </a:r>
          </a:p>
        </p:txBody>
      </p:sp>
      <p:sp>
        <p:nvSpPr>
          <p:cNvPr id="35851" name="Rectangle 16"/>
          <p:cNvSpPr>
            <a:spLocks noChangeArrowheads="1"/>
          </p:cNvSpPr>
          <p:nvPr/>
        </p:nvSpPr>
        <p:spPr bwMode="auto">
          <a:xfrm>
            <a:off x="6403975" y="3200400"/>
            <a:ext cx="258763" cy="25241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5852" name="Text Box 4"/>
          <p:cNvSpPr txBox="1">
            <a:spLocks noChangeArrowheads="1"/>
          </p:cNvSpPr>
          <p:nvPr/>
        </p:nvSpPr>
        <p:spPr bwMode="auto">
          <a:xfrm>
            <a:off x="6778625" y="2619375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This N atom is highly nucleophilic!</a:t>
            </a:r>
          </a:p>
        </p:txBody>
      </p:sp>
      <p:sp>
        <p:nvSpPr>
          <p:cNvPr id="35853" name="Line 18"/>
          <p:cNvSpPr>
            <a:spLocks noChangeShapeType="1"/>
          </p:cNvSpPr>
          <p:nvPr/>
        </p:nvSpPr>
        <p:spPr bwMode="auto">
          <a:xfrm flipH="1">
            <a:off x="6778625" y="3302000"/>
            <a:ext cx="6127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4" name="Text Box 3"/>
          <p:cNvSpPr txBox="1">
            <a:spLocks noChangeArrowheads="1"/>
          </p:cNvSpPr>
          <p:nvPr/>
        </p:nvSpPr>
        <p:spPr bwMode="auto">
          <a:xfrm>
            <a:off x="146050" y="6227763"/>
            <a:ext cx="8842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The functional groups are </a:t>
            </a:r>
            <a:r>
              <a:rPr lang="en-US" altLang="en-US" sz="2200" u="sng">
                <a:solidFill>
                  <a:srgbClr val="009900"/>
                </a:solidFill>
                <a:latin typeface="Arial" panose="020B0604020202020204" pitchFamily="34" charset="0"/>
              </a:rPr>
              <a:t>orthogonal</a:t>
            </a: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 to cellular components</a:t>
            </a:r>
            <a:endParaRPr lang="en-US" altLang="en-US" sz="2200" i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Staudinger ligation</a:t>
            </a:r>
          </a:p>
        </p:txBody>
      </p:sp>
      <p:pic>
        <p:nvPicPr>
          <p:cNvPr id="378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771525"/>
            <a:ext cx="48863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3850" y="3557588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900CC"/>
                </a:solidFill>
                <a:latin typeface="Arial" panose="020B0604020202020204" pitchFamily="34" charset="0"/>
              </a:rPr>
              <a:t>iminophosphorane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900CC"/>
                </a:solidFill>
                <a:latin typeface="Arial" panose="020B0604020202020204" pitchFamily="34" charset="0"/>
              </a:rPr>
              <a:t>(aza-ylide)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4991100" y="809625"/>
            <a:ext cx="3276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9900CC"/>
                </a:solidFill>
                <a:latin typeface="Arial" panose="020B0604020202020204" pitchFamily="34" charset="0"/>
              </a:rPr>
              <a:t>Staudinger reduction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4991100" y="2066925"/>
            <a:ext cx="3276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9900CC"/>
                </a:solidFill>
                <a:latin typeface="Arial" panose="020B0604020202020204" pitchFamily="34" charset="0"/>
              </a:rPr>
              <a:t>aza-Wittig reaction</a:t>
            </a:r>
          </a:p>
        </p:txBody>
      </p:sp>
      <p:sp>
        <p:nvSpPr>
          <p:cNvPr id="37895" name="Text Box 3"/>
          <p:cNvSpPr txBox="1">
            <a:spLocks noChangeArrowheads="1"/>
          </p:cNvSpPr>
          <p:nvPr/>
        </p:nvSpPr>
        <p:spPr bwMode="auto">
          <a:xfrm>
            <a:off x="5308600" y="2905125"/>
            <a:ext cx="3657600" cy="24368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Clearly the Staudinger reaction and subsequent reactivity of the iminophosphorane have synthetic utility. Can this reaction be applied for chemical biology?</a:t>
            </a:r>
            <a:endParaRPr lang="en-US" altLang="en-US" sz="2200" i="1">
              <a:latin typeface="Arial" panose="020B0604020202020204" pitchFamily="34" charset="0"/>
            </a:endParaRP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1390650" y="5722938"/>
            <a:ext cx="6381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Köhn &amp; Breinbauer, </a:t>
            </a:r>
            <a:r>
              <a:rPr lang="en-US" altLang="en-US" sz="1800" b="0" i="1">
                <a:latin typeface="Arial" panose="020B0604020202020204" pitchFamily="34" charset="0"/>
              </a:rPr>
              <a:t>Angew. Chem. Int. Ed.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2004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43</a:t>
            </a:r>
            <a:r>
              <a:rPr lang="en-US" altLang="en-US" sz="1800" b="0">
                <a:latin typeface="Arial" panose="020B0604020202020204" pitchFamily="34" charset="0"/>
              </a:rPr>
              <a:t>, 3106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van Berkel et al., </a:t>
            </a:r>
            <a:r>
              <a:rPr lang="en-US" altLang="en-US" sz="1800" b="0" i="1">
                <a:latin typeface="Arial" panose="020B0604020202020204" pitchFamily="34" charset="0"/>
              </a:rPr>
              <a:t>Angew. Chem. Int. Ed.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2011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50</a:t>
            </a:r>
            <a:r>
              <a:rPr lang="en-US" altLang="en-US" sz="1800" b="0">
                <a:latin typeface="Arial" panose="020B0604020202020204" pitchFamily="34" charset="0"/>
              </a:rPr>
              <a:t>, 8806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Schilling et al., </a:t>
            </a:r>
            <a:r>
              <a:rPr lang="en-US" altLang="en-US" sz="1800" b="0" i="1">
                <a:latin typeface="Arial" panose="020B0604020202020204" pitchFamily="34" charset="0"/>
              </a:rPr>
              <a:t>Chem. Soc. Rev.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2011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40</a:t>
            </a:r>
            <a:r>
              <a:rPr lang="en-US" altLang="en-US" sz="1800" b="0">
                <a:latin typeface="Arial" panose="020B0604020202020204" pitchFamily="34" charset="0"/>
              </a:rPr>
              <a:t>, 4840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Staudinger ligation</a:t>
            </a:r>
          </a:p>
        </p:txBody>
      </p:sp>
      <p:pic>
        <p:nvPicPr>
          <p:cNvPr id="399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685800"/>
            <a:ext cx="6397625" cy="604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38200" y="1535113"/>
            <a:ext cx="1168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BC9A05"/>
                </a:solidFill>
                <a:latin typeface="Arial" panose="020B0604020202020204" pitchFamily="34" charset="0"/>
              </a:rPr>
              <a:t>made 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BC9A05"/>
                </a:solidFill>
                <a:latin typeface="Arial" panose="020B0604020202020204" pitchFamily="34" charset="0"/>
              </a:rPr>
              <a:t>ester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BC9A05"/>
                </a:solidFill>
                <a:latin typeface="Arial" panose="020B0604020202020204" pitchFamily="34" charset="0"/>
              </a:rPr>
              <a:t>formation</a:t>
            </a:r>
          </a:p>
        </p:txBody>
      </p:sp>
      <p:sp>
        <p:nvSpPr>
          <p:cNvPr id="39941" name="Line 10"/>
          <p:cNvSpPr>
            <a:spLocks noChangeShapeType="1"/>
          </p:cNvSpPr>
          <p:nvPr/>
        </p:nvSpPr>
        <p:spPr bwMode="auto">
          <a:xfrm flipH="1">
            <a:off x="2374900" y="1624013"/>
            <a:ext cx="228600" cy="254000"/>
          </a:xfrm>
          <a:prstGeom prst="line">
            <a:avLst/>
          </a:prstGeom>
          <a:noFill/>
          <a:ln w="19050">
            <a:solidFill>
              <a:srgbClr val="BC9A05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6438900" y="1827213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900CC"/>
                </a:solidFill>
                <a:latin typeface="Arial" panose="020B0604020202020204" pitchFamily="34" charset="0"/>
              </a:rPr>
              <a:t>iminophosphorane</a:t>
            </a:r>
          </a:p>
        </p:txBody>
      </p:sp>
      <p:sp>
        <p:nvSpPr>
          <p:cNvPr id="39943" name="Rectangle 12"/>
          <p:cNvSpPr>
            <a:spLocks noChangeArrowheads="1"/>
          </p:cNvSpPr>
          <p:nvPr/>
        </p:nvSpPr>
        <p:spPr bwMode="auto">
          <a:xfrm>
            <a:off x="6365875" y="914400"/>
            <a:ext cx="296863" cy="25241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944" name="Rectangle 14"/>
          <p:cNvSpPr>
            <a:spLocks noChangeArrowheads="1"/>
          </p:cNvSpPr>
          <p:nvPr/>
        </p:nvSpPr>
        <p:spPr bwMode="auto">
          <a:xfrm>
            <a:off x="6389688" y="4438650"/>
            <a:ext cx="225425" cy="22383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945" name="Rectangle 17"/>
          <p:cNvSpPr>
            <a:spLocks noChangeArrowheads="1"/>
          </p:cNvSpPr>
          <p:nvPr/>
        </p:nvSpPr>
        <p:spPr bwMode="auto">
          <a:xfrm>
            <a:off x="2262188" y="4214813"/>
            <a:ext cx="225425" cy="22383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946" name="Text Box 4"/>
          <p:cNvSpPr txBox="1">
            <a:spLocks noChangeArrowheads="1"/>
          </p:cNvSpPr>
          <p:nvPr/>
        </p:nvSpPr>
        <p:spPr bwMode="auto">
          <a:xfrm>
            <a:off x="1470025" y="3802063"/>
            <a:ext cx="174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N is reduced</a:t>
            </a:r>
          </a:p>
        </p:txBody>
      </p:sp>
      <p:sp>
        <p:nvSpPr>
          <p:cNvPr id="39947" name="Text Box 4"/>
          <p:cNvSpPr txBox="1">
            <a:spLocks noChangeArrowheads="1"/>
          </p:cNvSpPr>
          <p:nvPr/>
        </p:nvSpPr>
        <p:spPr bwMode="auto">
          <a:xfrm>
            <a:off x="642938" y="4595813"/>
            <a:ext cx="1089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oxidized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Staudinger ligation - “traceless” variant</a:t>
            </a:r>
          </a:p>
        </p:txBody>
      </p:sp>
      <p:pic>
        <p:nvPicPr>
          <p:cNvPr id="4096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585946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248400" y="1262063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900CC"/>
                </a:solidFill>
                <a:latin typeface="Arial" panose="020B0604020202020204" pitchFamily="34" charset="0"/>
              </a:rPr>
              <a:t>iminophosphorane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6592888" y="4386263"/>
            <a:ext cx="175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BC9A05"/>
                </a:solidFill>
                <a:latin typeface="Arial" panose="020B0604020202020204" pitchFamily="34" charset="0"/>
              </a:rPr>
              <a:t>good leaving groups as X</a:t>
            </a:r>
            <a:r>
              <a:rPr lang="en-US" altLang="en-US" sz="1600" baseline="30000">
                <a:solidFill>
                  <a:srgbClr val="BC9A05"/>
                </a:solidFill>
                <a:latin typeface="Arial" panose="020B0604020202020204" pitchFamily="34" charset="0"/>
              </a:rPr>
              <a:t>–</a:t>
            </a:r>
          </a:p>
        </p:txBody>
      </p:sp>
      <p:sp>
        <p:nvSpPr>
          <p:cNvPr id="40966" name="Rectangle 11"/>
          <p:cNvSpPr>
            <a:spLocks noChangeArrowheads="1"/>
          </p:cNvSpPr>
          <p:nvPr/>
        </p:nvSpPr>
        <p:spPr bwMode="auto">
          <a:xfrm>
            <a:off x="6484938" y="5133975"/>
            <a:ext cx="301625" cy="223838"/>
          </a:xfrm>
          <a:prstGeom prst="rect">
            <a:avLst/>
          </a:prstGeom>
          <a:noFill/>
          <a:ln w="19050" algn="ctr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0967" name="Rectangle 12"/>
          <p:cNvSpPr>
            <a:spLocks noChangeArrowheads="1"/>
          </p:cNvSpPr>
          <p:nvPr/>
        </p:nvSpPr>
        <p:spPr bwMode="auto">
          <a:xfrm>
            <a:off x="5338763" y="4738688"/>
            <a:ext cx="209550" cy="347662"/>
          </a:xfrm>
          <a:prstGeom prst="rect">
            <a:avLst/>
          </a:prstGeom>
          <a:noFill/>
          <a:ln w="19050" algn="ctr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0968" name="Rectangle 13"/>
          <p:cNvSpPr>
            <a:spLocks noChangeArrowheads="1"/>
          </p:cNvSpPr>
          <p:nvPr/>
        </p:nvSpPr>
        <p:spPr bwMode="auto">
          <a:xfrm>
            <a:off x="4086225" y="4635500"/>
            <a:ext cx="301625" cy="223838"/>
          </a:xfrm>
          <a:prstGeom prst="rect">
            <a:avLst/>
          </a:prstGeom>
          <a:noFill/>
          <a:ln w="19050" algn="ctr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0969" name="Rectangle 15"/>
          <p:cNvSpPr>
            <a:spLocks noChangeArrowheads="1"/>
          </p:cNvSpPr>
          <p:nvPr/>
        </p:nvSpPr>
        <p:spPr bwMode="auto">
          <a:xfrm>
            <a:off x="2909888" y="4659313"/>
            <a:ext cx="301625" cy="223837"/>
          </a:xfrm>
          <a:prstGeom prst="rect">
            <a:avLst/>
          </a:prstGeom>
          <a:noFill/>
          <a:ln w="19050" algn="ctr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311150" y="58738"/>
            <a:ext cx="86042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Staudinger ligation - application #1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charset="0"/>
              </a:rPr>
              <a:t>(non-traceless)</a:t>
            </a: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1390650" y="6273800"/>
            <a:ext cx="638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Köhn &amp; Breinbauer, </a:t>
            </a:r>
            <a:r>
              <a:rPr lang="en-US" altLang="en-US" sz="1800" b="0" i="1">
                <a:latin typeface="Arial" panose="020B0604020202020204" pitchFamily="34" charset="0"/>
              </a:rPr>
              <a:t>Angew. Chem. Int. Ed.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2004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43</a:t>
            </a:r>
            <a:r>
              <a:rPr lang="en-US" altLang="en-US" sz="1800" b="0">
                <a:latin typeface="Arial" panose="020B0604020202020204" pitchFamily="34" charset="0"/>
              </a:rPr>
              <a:t>, 3106</a:t>
            </a: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22375"/>
            <a:ext cx="845185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981200" y="1704975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  <a:latin typeface="Arial" panose="020B0604020202020204" pitchFamily="34" charset="0"/>
              </a:rPr>
              <a:t>FLAG epitope tag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76200" y="4933950"/>
            <a:ext cx="2895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993300"/>
                </a:solidFill>
                <a:latin typeface="Arial" panose="020B0604020202020204" pitchFamily="34" charset="0"/>
              </a:rPr>
              <a:t>(azido-</a:t>
            </a:r>
            <a:r>
              <a:rPr lang="en-US" altLang="en-US" sz="1600" dirty="0" err="1">
                <a:solidFill>
                  <a:srgbClr val="993300"/>
                </a:solidFill>
                <a:latin typeface="Arial" panose="020B0604020202020204" pitchFamily="34" charset="0"/>
              </a:rPr>
              <a:t>homoalanine</a:t>
            </a:r>
            <a:r>
              <a:rPr lang="en-US" altLang="en-US" sz="1600" dirty="0">
                <a:solidFill>
                  <a:srgbClr val="993300"/>
                </a:solidFill>
                <a:latin typeface="Arial" panose="020B0604020202020204" pitchFamily="34" charset="0"/>
              </a:rPr>
              <a:t> replaced Met; more on synthesis of proteins with unnatural amino acids in </a:t>
            </a:r>
            <a:r>
              <a:rPr lang="en-US" altLang="en-US" sz="1600" dirty="0" smtClean="0">
                <a:solidFill>
                  <a:srgbClr val="993300"/>
                </a:solidFill>
                <a:latin typeface="Arial" panose="020B0604020202020204" pitchFamily="34" charset="0"/>
              </a:rPr>
              <a:t>later lecture)</a:t>
            </a:r>
            <a:endParaRPr lang="en-US" altLang="en-US" sz="1600" dirty="0">
              <a:solidFill>
                <a:srgbClr val="9933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898525"/>
            <a:ext cx="4224337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705600" y="1524000"/>
            <a:ext cx="2209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" panose="020B0604020202020204" pitchFamily="34" charset="0"/>
              </a:rPr>
              <a:t>borane-protected; removed by strong amine nucleophile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2400" y="3563938"/>
            <a:ext cx="27432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  <a:latin typeface="Arial" panose="020B0604020202020204" pitchFamily="34" charset="0"/>
              </a:rPr>
              <a:t>favorable enthalpy of amide formation overcomes ring strain of forming medium-sized ring</a:t>
            </a:r>
          </a:p>
        </p:txBody>
      </p:sp>
      <p:sp>
        <p:nvSpPr>
          <p:cNvPr id="43013" name="Text Box 2"/>
          <p:cNvSpPr txBox="1">
            <a:spLocks noChangeArrowheads="1"/>
          </p:cNvSpPr>
          <p:nvPr/>
        </p:nvSpPr>
        <p:spPr bwMode="auto">
          <a:xfrm>
            <a:off x="311150" y="58738"/>
            <a:ext cx="86042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Staudinger ligation - application #2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charset="0"/>
              </a:rPr>
              <a:t>(traceless)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2946400" y="39179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0">
                <a:solidFill>
                  <a:srgbClr val="9900CC"/>
                </a:solidFill>
                <a:latin typeface="Symbol" panose="05050102010706020507" pitchFamily="18" charset="2"/>
              </a:rPr>
              <a:t>*</a:t>
            </a:r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5905500" y="21463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0">
                <a:solidFill>
                  <a:srgbClr val="FF00FF"/>
                </a:solidFill>
                <a:latin typeface="Symbol" panose="05050102010706020507" pitchFamily="18" charset="2"/>
              </a:rPr>
              <a:t>*</a:t>
            </a:r>
          </a:p>
        </p:txBody>
      </p:sp>
      <p:graphicFrame>
        <p:nvGraphicFramePr>
          <p:cNvPr id="43016" name="Object 11"/>
          <p:cNvGraphicFramePr>
            <a:graphicFrameLocks noChangeAspect="1"/>
          </p:cNvGraphicFramePr>
          <p:nvPr/>
        </p:nvGraphicFramePr>
        <p:xfrm>
          <a:off x="1881188" y="1779588"/>
          <a:ext cx="13271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CS ChemDraw Drawing" r:id="rId4" imgW="825627" imgH="497840" progId="ChemDraw.Document.6.0">
                  <p:embed/>
                </p:oleObj>
              </mc:Choice>
              <mc:Fallback>
                <p:oleObj name="CS ChemDraw Drawing" r:id="rId4" imgW="825627" imgH="497840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1779588"/>
                        <a:ext cx="13271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13"/>
          <p:cNvGraphicFramePr>
            <a:graphicFrameLocks noChangeAspect="1"/>
          </p:cNvGraphicFramePr>
          <p:nvPr/>
        </p:nvGraphicFramePr>
        <p:xfrm>
          <a:off x="4457700" y="1828800"/>
          <a:ext cx="952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CS ChemDraw Drawing" r:id="rId6" imgW="636651" imgH="686816" progId="ChemDraw.Document.6.0">
                  <p:embed/>
                </p:oleObj>
              </mc:Choice>
              <mc:Fallback>
                <p:oleObj name="CS ChemDraw Drawing" r:id="rId6" imgW="636651" imgH="686816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1828800"/>
                        <a:ext cx="952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1390650" y="6273800"/>
            <a:ext cx="638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Moses &amp; Moorehouse, </a:t>
            </a:r>
            <a:r>
              <a:rPr lang="en-US" altLang="en-US" sz="1800" b="0" i="1">
                <a:latin typeface="Arial" panose="020B0604020202020204" pitchFamily="34" charset="0"/>
              </a:rPr>
              <a:t>Chem. Soc. Rev.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2007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36</a:t>
            </a:r>
            <a:r>
              <a:rPr lang="en-US" altLang="en-US" sz="1800" b="0">
                <a:latin typeface="Arial" panose="020B0604020202020204" pitchFamily="34" charset="0"/>
              </a:rPr>
              <a:t>, 1249</a:t>
            </a:r>
          </a:p>
        </p:txBody>
      </p:sp>
      <p:pic>
        <p:nvPicPr>
          <p:cNvPr id="4403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812800"/>
            <a:ext cx="4570413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19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514725"/>
            <a:ext cx="4130675" cy="728663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19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863600"/>
            <a:ext cx="43307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Text Box 12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“Click chemistry”: </a:t>
            </a:r>
            <a:r>
              <a:rPr lang="en-US" altLang="en-US" dirty="0" err="1">
                <a:solidFill>
                  <a:srgbClr val="0000FF"/>
                </a:solidFill>
                <a:latin typeface="Arial" charset="0"/>
              </a:rPr>
              <a:t>Azide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 + alkyne</a:t>
            </a:r>
            <a:endParaRPr lang="en-US" altLang="en-US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82750" y="4778375"/>
            <a:ext cx="5784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•	Works in aqueous 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•	Quantitative yields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•	Azide and alkyne functional groups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	orthogonal to nearly everything in a cell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“Click chemistry”: </a:t>
            </a:r>
            <a:r>
              <a:rPr lang="en-US" altLang="en-US" dirty="0" err="1">
                <a:solidFill>
                  <a:srgbClr val="0000FF"/>
                </a:solidFill>
                <a:latin typeface="Arial" charset="0"/>
              </a:rPr>
              <a:t>Azide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 + alkyne</a:t>
            </a:r>
            <a:endParaRPr lang="en-US" altLang="en-US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19075" y="762000"/>
            <a:ext cx="8696325" cy="457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Cu</a:t>
            </a:r>
            <a:r>
              <a:rPr lang="en-US" altLang="en-US" sz="2400" baseline="30000">
                <a:latin typeface="Arial" panose="020B0604020202020204" pitchFamily="34" charset="0"/>
              </a:rPr>
              <a:t>+</a:t>
            </a:r>
            <a:r>
              <a:rPr lang="en-US" altLang="en-US" sz="2400">
                <a:latin typeface="Arial" panose="020B0604020202020204" pitchFamily="34" charset="0"/>
              </a:rPr>
              <a:t> is undesirable in a biological system... how to avoid?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219075" y="1295400"/>
            <a:ext cx="869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Strain-promoted azide-alkyne cycloaddition</a:t>
            </a:r>
            <a:endParaRPr lang="en-US" altLang="en-US" sz="2400" i="1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828800"/>
            <a:ext cx="479425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111750" y="2027238"/>
            <a:ext cx="3803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Strained cyclooctynes – don’t need Cu</a:t>
            </a:r>
            <a:r>
              <a:rPr lang="en-US" altLang="en-US" sz="2200" baseline="30000">
                <a:latin typeface="Arial" panose="020B0604020202020204" pitchFamily="34" charset="0"/>
              </a:rPr>
              <a:t>+</a:t>
            </a:r>
            <a:r>
              <a:rPr lang="en-US" altLang="en-US" sz="2200">
                <a:latin typeface="Arial" panose="020B0604020202020204" pitchFamily="34" charset="0"/>
              </a:rPr>
              <a:t> to react</a:t>
            </a:r>
          </a:p>
        </p:txBody>
      </p: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5111750" y="2941638"/>
            <a:ext cx="38036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Coumarin dyes used to label newly synthesized proteins in fibroblasts</a:t>
            </a:r>
          </a:p>
        </p:txBody>
      </p:sp>
      <p:pic>
        <p:nvPicPr>
          <p:cNvPr id="6922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46550"/>
            <a:ext cx="3251200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48200" y="4622800"/>
            <a:ext cx="38036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FF"/>
                </a:solidFill>
                <a:latin typeface="Arial" panose="020B0604020202020204" pitchFamily="34" charset="0"/>
              </a:rPr>
              <a:t>Cells remained viable,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FF"/>
                </a:solidFill>
                <a:latin typeface="Arial" panose="020B0604020202020204" pitchFamily="34" charset="0"/>
              </a:rPr>
              <a:t>as established with MitoTracker and other data</a:t>
            </a:r>
          </a:p>
        </p:txBody>
      </p:sp>
      <p:sp>
        <p:nvSpPr>
          <p:cNvPr id="45066" name="Text Box 7"/>
          <p:cNvSpPr txBox="1">
            <a:spLocks noChangeArrowheads="1"/>
          </p:cNvSpPr>
          <p:nvPr/>
        </p:nvSpPr>
        <p:spPr bwMode="auto">
          <a:xfrm>
            <a:off x="1390650" y="5999163"/>
            <a:ext cx="638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Beatty et al., </a:t>
            </a:r>
            <a:r>
              <a:rPr lang="en-US" altLang="en-US" sz="1800" b="0" i="1">
                <a:latin typeface="Arial" panose="020B0604020202020204" pitchFamily="34" charset="0"/>
              </a:rPr>
              <a:t>ChemBioChem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11</a:t>
            </a:r>
            <a:r>
              <a:rPr lang="en-US" altLang="en-US" sz="1800" b="0">
                <a:latin typeface="Arial" panose="020B0604020202020204" pitchFamily="34" charset="0"/>
              </a:rPr>
              <a:t>, 2092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Lallana et al., </a:t>
            </a:r>
            <a:r>
              <a:rPr lang="en-US" altLang="en-US" sz="1800" b="0" i="1">
                <a:latin typeface="Arial" panose="020B0604020202020204" pitchFamily="34" charset="0"/>
              </a:rPr>
              <a:t>Angew. Chem. Int. Ed.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2011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50</a:t>
            </a:r>
            <a:r>
              <a:rPr lang="en-US" altLang="en-US" sz="1800" b="0">
                <a:latin typeface="Arial" panose="020B0604020202020204" pitchFamily="34" charset="0"/>
              </a:rPr>
              <a:t>, 8794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"/>
          <p:cNvSpPr txBox="1">
            <a:spLocks noChangeArrowheads="1"/>
          </p:cNvSpPr>
          <p:nvPr/>
        </p:nvSpPr>
        <p:spPr bwMode="auto">
          <a:xfrm>
            <a:off x="196850" y="58738"/>
            <a:ext cx="8769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" charset="0"/>
              </a:rPr>
              <a:t>Biotin-streptavidin interaction: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" charset="0"/>
              </a:rPr>
              <a:t>Commonly used throughout chemical biology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433388" y="2895600"/>
            <a:ext cx="454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9900CC"/>
                </a:solidFill>
                <a:latin typeface="Arial" panose="020B0604020202020204" pitchFamily="34" charset="0"/>
              </a:rPr>
              <a:t>biotin (vitamin H, vitamin B7):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220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</a:rPr>
              <a:t> carrier</a:t>
            </a:r>
            <a:r>
              <a:rPr lang="en-US" altLang="en-US" sz="2200">
                <a:solidFill>
                  <a:srgbClr val="FF00FF"/>
                </a:solidFill>
                <a:latin typeface="Arial" panose="020B0604020202020204" pitchFamily="34" charset="0"/>
              </a:rPr>
              <a:t> in carboxylations</a:t>
            </a:r>
          </a:p>
        </p:txBody>
      </p:sp>
      <p:graphicFrame>
        <p:nvGraphicFramePr>
          <p:cNvPr id="8196" name="Object 15"/>
          <p:cNvGraphicFramePr>
            <a:graphicFrameLocks noChangeAspect="1"/>
          </p:cNvGraphicFramePr>
          <p:nvPr/>
        </p:nvGraphicFramePr>
        <p:xfrm>
          <a:off x="293688" y="1295400"/>
          <a:ext cx="2449512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CS ChemDraw Drawing" r:id="rId4" imgW="1589151" imgH="891235" progId="ChemDraw.Document.6.0">
                  <p:embed/>
                </p:oleObj>
              </mc:Choice>
              <mc:Fallback>
                <p:oleObj name="CS ChemDraw Drawing" r:id="rId4" imgW="1589151" imgH="891235" progId="ChemDraw.Document.6.0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295400"/>
                        <a:ext cx="2449512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6"/>
          <p:cNvGraphicFramePr>
            <a:graphicFrameLocks noChangeAspect="1"/>
          </p:cNvGraphicFramePr>
          <p:nvPr/>
        </p:nvGraphicFramePr>
        <p:xfrm>
          <a:off x="2230438" y="1295400"/>
          <a:ext cx="3471862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CS ChemDraw Drawing" r:id="rId6" imgW="2252091" imgH="1046480" progId="ChemDraw.Document.6.0">
                  <p:embed/>
                </p:oleObj>
              </mc:Choice>
              <mc:Fallback>
                <p:oleObj name="CS ChemDraw Drawing" r:id="rId6" imgW="2252091" imgH="1046480" progId="ChemDraw.Document.6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1295400"/>
                        <a:ext cx="3471862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76225" y="5059363"/>
            <a:ext cx="8486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Streptavidin (and related proteins) are readily immobilized and derivatized, enabling a wide variety of assays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76225" y="5973763"/>
            <a:ext cx="84867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Biotin can be attached to many types of molecules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6238875" y="3343275"/>
            <a:ext cx="2092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streptavidin</a:t>
            </a:r>
          </a:p>
        </p:txBody>
      </p:sp>
      <p:pic>
        <p:nvPicPr>
          <p:cNvPr id="8201" name="Picture 21" descr="streptavidin on surfa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04900"/>
            <a:ext cx="296703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3"/>
          <p:cNvSpPr txBox="1">
            <a:spLocks noChangeArrowheads="1"/>
          </p:cNvSpPr>
          <p:nvPr/>
        </p:nvSpPr>
        <p:spPr bwMode="auto">
          <a:xfrm>
            <a:off x="387350" y="4000500"/>
            <a:ext cx="8375650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9900CC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baseline="-25000">
                <a:solidFill>
                  <a:srgbClr val="9900CC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 ~10</a:t>
            </a:r>
            <a:r>
              <a:rPr lang="en-US" altLang="en-US" sz="2400" baseline="30000">
                <a:solidFill>
                  <a:srgbClr val="9900CC"/>
                </a:solidFill>
                <a:latin typeface="Arial" panose="020B0604020202020204" pitchFamily="34" charset="0"/>
              </a:rPr>
              <a:t>–14</a:t>
            </a: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 M = 10 fM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9900CC"/>
                </a:solidFill>
                <a:latin typeface="Arial" panose="020B0604020202020204" pitchFamily="34" charset="0"/>
              </a:rPr>
              <a:t>One of the strongest noncovalent interactions known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7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Native chemical ligation of proteins</a:t>
            </a:r>
            <a:endParaRPr lang="en-US" altLang="en-US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66700" y="762000"/>
            <a:ext cx="86947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Convenient method for synthesizing large peptides/proteins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266700" y="1219200"/>
            <a:ext cx="8694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Enables chemical synthesis of very long proteins, or proteins with post-translational modifications (PTMs)</a:t>
            </a: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266700" y="2133600"/>
            <a:ext cx="34671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FF"/>
                </a:solidFill>
                <a:latin typeface="Arial" panose="020B0604020202020204" pitchFamily="34" charset="0"/>
              </a:rPr>
              <a:t>C-terminal thioester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+ </a:t>
            </a: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N-terminal Cys</a:t>
            </a:r>
            <a:r>
              <a:rPr lang="en-US" altLang="en-US" sz="2200">
                <a:latin typeface="Arial" panose="020B0604020202020204" pitchFamily="34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first step is reversible,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whereas second step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is irreversible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(important)</a:t>
            </a:r>
          </a:p>
        </p:txBody>
      </p:sp>
      <p:pic>
        <p:nvPicPr>
          <p:cNvPr id="471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17713"/>
            <a:ext cx="5105400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1" name="Text Box 3"/>
          <p:cNvSpPr txBox="1">
            <a:spLocks noChangeArrowheads="1"/>
          </p:cNvSpPr>
          <p:nvPr/>
        </p:nvSpPr>
        <p:spPr bwMode="auto">
          <a:xfrm>
            <a:off x="552450" y="5781675"/>
            <a:ext cx="2895600" cy="8223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Many variants now widely used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485775" y="4692650"/>
            <a:ext cx="302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Kent, </a:t>
            </a:r>
            <a:r>
              <a:rPr lang="en-US" altLang="en-US" sz="1800" b="0" i="1">
                <a:latin typeface="Arial" panose="020B0604020202020204" pitchFamily="34" charset="0"/>
              </a:rPr>
              <a:t>Chem. Soc. Rev.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2009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38</a:t>
            </a:r>
            <a:r>
              <a:rPr lang="en-US" altLang="en-US" sz="1800" b="0">
                <a:latin typeface="Arial" panose="020B0604020202020204" pitchFamily="34" charset="0"/>
              </a:rPr>
              <a:t>, 338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" charset="0"/>
              </a:rPr>
              <a:t>Spectroscopic methods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84450" y="914400"/>
            <a:ext cx="4027488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Fluorescence perturbation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grpSp>
        <p:nvGrpSpPr>
          <p:cNvPr id="10244" name="Group 16"/>
          <p:cNvGrpSpPr>
            <a:grpSpLocks/>
          </p:cNvGrpSpPr>
          <p:nvPr/>
        </p:nvGrpSpPr>
        <p:grpSpPr bwMode="auto">
          <a:xfrm>
            <a:off x="228600" y="152400"/>
            <a:ext cx="762000" cy="609600"/>
            <a:chOff x="4680" y="2380"/>
            <a:chExt cx="480" cy="384"/>
          </a:xfrm>
        </p:grpSpPr>
        <p:sp>
          <p:nvSpPr>
            <p:cNvPr id="10261" name="Oval 17"/>
            <p:cNvSpPr>
              <a:spLocks noChangeArrowheads="1"/>
            </p:cNvSpPr>
            <p:nvPr/>
          </p:nvSpPr>
          <p:spPr bwMode="auto">
            <a:xfrm>
              <a:off x="4680" y="2380"/>
              <a:ext cx="480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0262" name="Text Box 18"/>
            <p:cNvSpPr txBox="1">
              <a:spLocks noChangeArrowheads="1"/>
            </p:cNvSpPr>
            <p:nvPr/>
          </p:nvSpPr>
          <p:spPr bwMode="auto">
            <a:xfrm>
              <a:off x="4680" y="2447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label</a:t>
              </a:r>
            </a:p>
          </p:txBody>
        </p:sp>
      </p:grpSp>
      <p:sp>
        <p:nvSpPr>
          <p:cNvPr id="651283" name="Text Box 3"/>
          <p:cNvSpPr txBox="1">
            <a:spLocks noChangeArrowheads="1"/>
          </p:cNvSpPr>
          <p:nvPr/>
        </p:nvSpPr>
        <p:spPr bwMode="auto">
          <a:xfrm>
            <a:off x="228600" y="3581400"/>
            <a:ext cx="7354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Fluorophore</a:t>
            </a: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on</a:t>
            </a: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 ligand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Fluorescence intensity changes upon binding</a:t>
            </a:r>
          </a:p>
        </p:txBody>
      </p:sp>
      <p:sp>
        <p:nvSpPr>
          <p:cNvPr id="10246" name="Oval 21"/>
          <p:cNvSpPr>
            <a:spLocks noChangeArrowheads="1"/>
          </p:cNvSpPr>
          <p:nvPr/>
        </p:nvSpPr>
        <p:spPr bwMode="auto">
          <a:xfrm>
            <a:off x="2133600" y="1828800"/>
            <a:ext cx="1447800" cy="914400"/>
          </a:xfrm>
          <a:prstGeom prst="ellipse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7" name="Oval 22"/>
          <p:cNvSpPr>
            <a:spLocks noChangeArrowheads="1"/>
          </p:cNvSpPr>
          <p:nvPr/>
        </p:nvSpPr>
        <p:spPr bwMode="auto">
          <a:xfrm>
            <a:off x="4244975" y="2103438"/>
            <a:ext cx="403225" cy="365125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8" name="Text Box 3"/>
          <p:cNvSpPr txBox="1">
            <a:spLocks noChangeArrowheads="1"/>
          </p:cNvSpPr>
          <p:nvPr/>
        </p:nvSpPr>
        <p:spPr bwMode="auto">
          <a:xfrm>
            <a:off x="304800" y="2101850"/>
            <a:ext cx="173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macromolecule</a:t>
            </a:r>
          </a:p>
        </p:txBody>
      </p:sp>
      <p:sp>
        <p:nvSpPr>
          <p:cNvPr id="10249" name="Text Box 3"/>
          <p:cNvSpPr txBox="1">
            <a:spLocks noChangeArrowheads="1"/>
          </p:cNvSpPr>
          <p:nvPr/>
        </p:nvSpPr>
        <p:spPr bwMode="auto">
          <a:xfrm>
            <a:off x="4059238" y="24685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9900"/>
                </a:solidFill>
                <a:latin typeface="Arial" panose="020B0604020202020204" pitchFamily="34" charset="0"/>
              </a:rPr>
              <a:t>ligand</a:t>
            </a:r>
          </a:p>
        </p:txBody>
      </p:sp>
      <p:sp>
        <p:nvSpPr>
          <p:cNvPr id="10250" name="Text Box 3"/>
          <p:cNvSpPr txBox="1">
            <a:spLocks noChangeArrowheads="1"/>
          </p:cNvSpPr>
          <p:nvPr/>
        </p:nvSpPr>
        <p:spPr bwMode="auto">
          <a:xfrm>
            <a:off x="3756025" y="210185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0251" name="Line 26"/>
          <p:cNvSpPr>
            <a:spLocks noChangeShapeType="1"/>
          </p:cNvSpPr>
          <p:nvPr/>
        </p:nvSpPr>
        <p:spPr bwMode="auto">
          <a:xfrm>
            <a:off x="5057775" y="2286000"/>
            <a:ext cx="668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2" name="Oval 27"/>
          <p:cNvSpPr>
            <a:spLocks noChangeArrowheads="1"/>
          </p:cNvSpPr>
          <p:nvPr/>
        </p:nvSpPr>
        <p:spPr bwMode="auto">
          <a:xfrm>
            <a:off x="6043613" y="1828800"/>
            <a:ext cx="1447800" cy="914400"/>
          </a:xfrm>
          <a:prstGeom prst="ellipse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53" name="Oval 28"/>
          <p:cNvSpPr>
            <a:spLocks noChangeArrowheads="1"/>
          </p:cNvSpPr>
          <p:nvPr/>
        </p:nvSpPr>
        <p:spPr bwMode="auto">
          <a:xfrm>
            <a:off x="7237413" y="2103438"/>
            <a:ext cx="403225" cy="365125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54" name="Oval 29"/>
          <p:cNvSpPr>
            <a:spLocks noChangeArrowheads="1"/>
          </p:cNvSpPr>
          <p:nvPr/>
        </p:nvSpPr>
        <p:spPr bwMode="auto">
          <a:xfrm>
            <a:off x="3352800" y="2103438"/>
            <a:ext cx="403225" cy="365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51295" name="Text Box 3"/>
          <p:cNvSpPr txBox="1">
            <a:spLocks noChangeArrowheads="1"/>
          </p:cNvSpPr>
          <p:nvPr/>
        </p:nvSpPr>
        <p:spPr bwMode="auto">
          <a:xfrm>
            <a:off x="228600" y="4908550"/>
            <a:ext cx="73548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Fluorophore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on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macromolecule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Fluorescence intensity changes upon binding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• Fluorophore is often Trp of protein</a:t>
            </a:r>
          </a:p>
        </p:txBody>
      </p:sp>
      <p:sp>
        <p:nvSpPr>
          <p:cNvPr id="651298" name="AutoShape 34"/>
          <p:cNvSpPr>
            <a:spLocks noChangeArrowheads="1"/>
          </p:cNvSpPr>
          <p:nvPr/>
        </p:nvSpPr>
        <p:spPr bwMode="auto">
          <a:xfrm>
            <a:off x="4445000" y="1790700"/>
            <a:ext cx="457200" cy="381000"/>
          </a:xfrm>
          <a:prstGeom prst="star5">
            <a:avLst/>
          </a:prstGeom>
          <a:noFill/>
          <a:ln w="12700" algn="ctr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51299" name="AutoShape 35"/>
          <p:cNvSpPr>
            <a:spLocks noChangeArrowheads="1"/>
          </p:cNvSpPr>
          <p:nvPr/>
        </p:nvSpPr>
        <p:spPr bwMode="auto">
          <a:xfrm>
            <a:off x="7466013" y="1790700"/>
            <a:ext cx="457200" cy="381000"/>
          </a:xfrm>
          <a:prstGeom prst="star5">
            <a:avLst/>
          </a:prstGeom>
          <a:solidFill>
            <a:srgbClr val="BC9A05"/>
          </a:solidFill>
          <a:ln w="12700" algn="ctr">
            <a:solidFill>
              <a:srgbClr val="BC9A0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51300" name="AutoShape 36"/>
          <p:cNvSpPr>
            <a:spLocks noChangeArrowheads="1"/>
          </p:cNvSpPr>
          <p:nvPr/>
        </p:nvSpPr>
        <p:spPr bwMode="auto">
          <a:xfrm>
            <a:off x="2413000" y="2654300"/>
            <a:ext cx="457200" cy="381000"/>
          </a:xfrm>
          <a:prstGeom prst="star5">
            <a:avLst/>
          </a:prstGeom>
          <a:noFill/>
          <a:ln w="1270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51301" name="AutoShape 37"/>
          <p:cNvSpPr>
            <a:spLocks noChangeArrowheads="1"/>
          </p:cNvSpPr>
          <p:nvPr/>
        </p:nvSpPr>
        <p:spPr bwMode="auto">
          <a:xfrm>
            <a:off x="6350000" y="2654300"/>
            <a:ext cx="457200" cy="381000"/>
          </a:xfrm>
          <a:prstGeom prst="star5">
            <a:avLst/>
          </a:prstGeom>
          <a:solidFill>
            <a:srgbClr val="9900CC"/>
          </a:solidFill>
          <a:ln w="12700" algn="ctr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335838" y="2733675"/>
            <a:ext cx="1350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93300"/>
                </a:solidFill>
                <a:latin typeface="Arial" panose="020B0604020202020204" pitchFamily="34" charset="0"/>
              </a:rPr>
              <a:t>(only 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93300"/>
                </a:solidFill>
                <a:latin typeface="Arial" panose="020B0604020202020204" pitchFamily="34" charset="0"/>
              </a:rPr>
              <a:t>fluorophore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93300"/>
                </a:solidFill>
                <a:latin typeface="Arial" panose="020B0604020202020204" pitchFamily="34" charset="0"/>
              </a:rPr>
              <a:t>at a time!)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83" grpId="0"/>
      <p:bldP spid="65129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16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2292" name="Group 21"/>
          <p:cNvGrpSpPr>
            <a:grpSpLocks/>
          </p:cNvGrpSpPr>
          <p:nvPr/>
        </p:nvGrpSpPr>
        <p:grpSpPr bwMode="auto">
          <a:xfrm>
            <a:off x="1828800" y="1466850"/>
            <a:ext cx="6400800" cy="3638550"/>
            <a:chOff x="960" y="1728"/>
            <a:chExt cx="4032" cy="2292"/>
          </a:xfrm>
        </p:grpSpPr>
        <p:pic>
          <p:nvPicPr>
            <p:cNvPr id="12303" name="Picture 8" descr="gt-c06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3960" cy="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Rectangle 14"/>
            <p:cNvSpPr>
              <a:spLocks noChangeArrowheads="1"/>
            </p:cNvSpPr>
            <p:nvPr/>
          </p:nvSpPr>
          <p:spPr bwMode="auto">
            <a:xfrm>
              <a:off x="4368" y="1728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3111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" charset="0"/>
              </a:rPr>
              <a:t>Spectroscopic methods</a:t>
            </a:r>
          </a:p>
        </p:txBody>
      </p:sp>
      <p:grpSp>
        <p:nvGrpSpPr>
          <p:cNvPr id="12294" name="Group 16"/>
          <p:cNvGrpSpPr>
            <a:grpSpLocks/>
          </p:cNvGrpSpPr>
          <p:nvPr/>
        </p:nvGrpSpPr>
        <p:grpSpPr bwMode="auto">
          <a:xfrm>
            <a:off x="228600" y="152400"/>
            <a:ext cx="762000" cy="609600"/>
            <a:chOff x="4680" y="2380"/>
            <a:chExt cx="480" cy="384"/>
          </a:xfrm>
        </p:grpSpPr>
        <p:sp>
          <p:nvSpPr>
            <p:cNvPr id="12301" name="Oval 17"/>
            <p:cNvSpPr>
              <a:spLocks noChangeArrowheads="1"/>
            </p:cNvSpPr>
            <p:nvPr/>
          </p:nvSpPr>
          <p:spPr bwMode="auto">
            <a:xfrm>
              <a:off x="4680" y="2380"/>
              <a:ext cx="480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2302" name="Text Box 18"/>
            <p:cNvSpPr txBox="1">
              <a:spLocks noChangeArrowheads="1"/>
            </p:cNvSpPr>
            <p:nvPr/>
          </p:nvSpPr>
          <p:spPr bwMode="auto">
            <a:xfrm>
              <a:off x="4680" y="2447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label</a:t>
              </a:r>
            </a:p>
          </p:txBody>
        </p:sp>
      </p:grp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733425" y="914400"/>
            <a:ext cx="7751763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Fluorescence polarization (fluorescence anisotropy)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grpSp>
        <p:nvGrpSpPr>
          <p:cNvPr id="12296" name="Group 23"/>
          <p:cNvGrpSpPr>
            <a:grpSpLocks/>
          </p:cNvGrpSpPr>
          <p:nvPr/>
        </p:nvGrpSpPr>
        <p:grpSpPr bwMode="auto">
          <a:xfrm>
            <a:off x="584200" y="2495550"/>
            <a:ext cx="2463800" cy="1635125"/>
            <a:chOff x="176" y="2376"/>
            <a:chExt cx="1552" cy="1030"/>
          </a:xfrm>
        </p:grpSpPr>
        <p:sp>
          <p:nvSpPr>
            <p:cNvPr id="12298" name="Text Box 9"/>
            <p:cNvSpPr txBox="1">
              <a:spLocks noChangeArrowheads="1"/>
            </p:cNvSpPr>
            <p:nvPr/>
          </p:nvSpPr>
          <p:spPr bwMode="auto">
            <a:xfrm>
              <a:off x="176" y="2592"/>
              <a:ext cx="1552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BC9A05"/>
                  </a:solidFill>
                  <a:latin typeface="Arial" panose="020B0604020202020204" pitchFamily="34" charset="0"/>
                </a:rPr>
                <a:t>plane-polarized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BC9A05"/>
                  </a:solidFill>
                  <a:latin typeface="Arial" panose="020B0604020202020204" pitchFamily="34" charset="0"/>
                </a:rPr>
                <a:t>light</a:t>
              </a: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960" y="2376"/>
              <a:ext cx="256" cy="240"/>
            </a:xfrm>
            <a:prstGeom prst="line">
              <a:avLst/>
            </a:prstGeom>
            <a:noFill/>
            <a:ln w="19050">
              <a:solidFill>
                <a:srgbClr val="BC9A05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20"/>
            <p:cNvSpPr>
              <a:spLocks noChangeShapeType="1"/>
            </p:cNvSpPr>
            <p:nvPr/>
          </p:nvSpPr>
          <p:spPr bwMode="auto">
            <a:xfrm>
              <a:off x="960" y="3166"/>
              <a:ext cx="256" cy="240"/>
            </a:xfrm>
            <a:prstGeom prst="line">
              <a:avLst/>
            </a:prstGeom>
            <a:noFill/>
            <a:ln w="19050">
              <a:solidFill>
                <a:srgbClr val="BC9A05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7" name="Text Box 3"/>
          <p:cNvSpPr txBox="1">
            <a:spLocks noChangeArrowheads="1"/>
          </p:cNvSpPr>
          <p:nvPr/>
        </p:nvSpPr>
        <p:spPr bwMode="auto">
          <a:xfrm>
            <a:off x="266700" y="5334000"/>
            <a:ext cx="86947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Rapid rotation of free, labeled ligand </a:t>
            </a:r>
            <a:r>
              <a:rPr lang="en-US" altLang="en-US" sz="2200">
                <a:latin typeface="Symbol" panose="05050102010706020507" pitchFamily="18" charset="2"/>
              </a:rPr>
              <a:t>®</a:t>
            </a:r>
            <a:r>
              <a:rPr lang="en-US" altLang="en-US" sz="2200">
                <a:latin typeface="Arial" panose="020B0604020202020204" pitchFamily="34" charset="0"/>
              </a:rPr>
              <a:t> loss of polarization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Binding of ligand to macromolecule </a:t>
            </a:r>
            <a:r>
              <a:rPr lang="en-US" altLang="en-US" sz="2200">
                <a:latin typeface="Symbol" panose="05050102010706020507" pitchFamily="18" charset="2"/>
              </a:rPr>
              <a:t>®</a:t>
            </a:r>
            <a:r>
              <a:rPr lang="en-US" altLang="en-US" sz="2200">
                <a:latin typeface="Arial" panose="020B0604020202020204" pitchFamily="34" charset="0"/>
              </a:rPr>
              <a:t> much slower tumbling; much less loss of polarization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3"/>
          <p:cNvSpPr txBox="1">
            <a:spLocks noChangeArrowheads="1"/>
          </p:cNvSpPr>
          <p:nvPr/>
        </p:nvSpPr>
        <p:spPr bwMode="auto">
          <a:xfrm>
            <a:off x="1441450" y="58738"/>
            <a:ext cx="724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Surface Plasmon Resonance (SPR)</a:t>
            </a:r>
          </a:p>
        </p:txBody>
      </p:sp>
      <p:grpSp>
        <p:nvGrpSpPr>
          <p:cNvPr id="13315" name="Group 18"/>
          <p:cNvGrpSpPr>
            <a:grpSpLocks/>
          </p:cNvGrpSpPr>
          <p:nvPr/>
        </p:nvGrpSpPr>
        <p:grpSpPr bwMode="auto">
          <a:xfrm>
            <a:off x="190500" y="58738"/>
            <a:ext cx="1317625" cy="609600"/>
            <a:chOff x="4505" y="2811"/>
            <a:chExt cx="830" cy="384"/>
          </a:xfrm>
        </p:grpSpPr>
        <p:sp>
          <p:nvSpPr>
            <p:cNvPr id="13324" name="Oval 19"/>
            <p:cNvSpPr>
              <a:spLocks noChangeArrowheads="1"/>
            </p:cNvSpPr>
            <p:nvPr/>
          </p:nvSpPr>
          <p:spPr bwMode="auto">
            <a:xfrm>
              <a:off x="4505" y="2811"/>
              <a:ext cx="830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3325" name="Text Box 20"/>
            <p:cNvSpPr txBox="1">
              <a:spLocks noChangeArrowheads="1"/>
            </p:cNvSpPr>
            <p:nvPr/>
          </p:nvSpPr>
          <p:spPr bwMode="auto">
            <a:xfrm>
              <a:off x="4509" y="2878"/>
              <a:ext cx="8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label-free</a:t>
              </a:r>
            </a:p>
          </p:txBody>
        </p:sp>
      </p:grpSp>
      <p:graphicFrame>
        <p:nvGraphicFramePr>
          <p:cNvPr id="13316" name="Object 25"/>
          <p:cNvGraphicFramePr>
            <a:graphicFrameLocks noChangeAspect="1"/>
          </p:cNvGraphicFramePr>
          <p:nvPr/>
        </p:nvGraphicFramePr>
        <p:xfrm>
          <a:off x="304800" y="820738"/>
          <a:ext cx="8534400" cy="386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Image" r:id="rId3" imgW="7509146" imgH="3402439" progId="Photoshop.Image.5">
                  <p:embed/>
                </p:oleObj>
              </mc:Choice>
              <mc:Fallback>
                <p:oleObj name="Image" r:id="rId3" imgW="7509146" imgH="3402439" progId="Photoshop.Image.5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20738"/>
                        <a:ext cx="8534400" cy="386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323850" y="6381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(usually)</a:t>
            </a:r>
          </a:p>
        </p:txBody>
      </p:sp>
      <p:sp>
        <p:nvSpPr>
          <p:cNvPr id="652314" name="Text Box 3"/>
          <p:cNvSpPr txBox="1">
            <a:spLocks noChangeArrowheads="1"/>
          </p:cNvSpPr>
          <p:nvPr/>
        </p:nvSpPr>
        <p:spPr bwMode="auto">
          <a:xfrm>
            <a:off x="4114800" y="4659313"/>
            <a:ext cx="4724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General analytical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Immobilized ligand on surface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Injected protein analyte passes over sensor surface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C9A05"/>
                </a:solidFill>
                <a:latin typeface="Arial" panose="020B0604020202020204" pitchFamily="34" charset="0"/>
              </a:rPr>
              <a:t>•	Accumulating protein changes resonance characteristics</a:t>
            </a:r>
          </a:p>
        </p:txBody>
      </p:sp>
      <p:grpSp>
        <p:nvGrpSpPr>
          <p:cNvPr id="652316" name="Group 28"/>
          <p:cNvGrpSpPr>
            <a:grpSpLocks/>
          </p:cNvGrpSpPr>
          <p:nvPr/>
        </p:nvGrpSpPr>
        <p:grpSpPr bwMode="auto">
          <a:xfrm>
            <a:off x="381000" y="4876800"/>
            <a:ext cx="3397250" cy="1612900"/>
            <a:chOff x="240" y="3072"/>
            <a:chExt cx="2140" cy="1016"/>
          </a:xfrm>
        </p:grpSpPr>
        <p:pic>
          <p:nvPicPr>
            <p:cNvPr id="13320" name="Picture 21" descr="Biaco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3072"/>
              <a:ext cx="202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 Box 3"/>
            <p:cNvSpPr txBox="1">
              <a:spLocks noChangeArrowheads="1"/>
            </p:cNvSpPr>
            <p:nvPr/>
          </p:nvSpPr>
          <p:spPr bwMode="auto">
            <a:xfrm>
              <a:off x="240" y="3857"/>
              <a:ext cx="21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4925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49250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492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FF0000"/>
                  </a:solidFill>
                  <a:latin typeface="Arial" panose="020B0604020202020204" pitchFamily="34" charset="0"/>
                </a:rPr>
                <a:t>Biacore 3000 in UIUC Keck Ctr.</a:t>
              </a:r>
            </a:p>
          </p:txBody>
        </p:sp>
        <p:sp>
          <p:nvSpPr>
            <p:cNvPr id="13322" name="Rectangle 23"/>
            <p:cNvSpPr>
              <a:spLocks noChangeArrowheads="1"/>
            </p:cNvSpPr>
            <p:nvPr/>
          </p:nvSpPr>
          <p:spPr bwMode="auto">
            <a:xfrm>
              <a:off x="240" y="3160"/>
              <a:ext cx="2140" cy="9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pic>
          <p:nvPicPr>
            <p:cNvPr id="13323" name="Picture 27" descr="GE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" y="3216"/>
              <a:ext cx="410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09600" y="1066800"/>
          <a:ext cx="80772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Image" r:id="rId3" imgW="7051829" imgH="4582317" progId="Photoshop.Image.5">
                  <p:embed/>
                </p:oleObj>
              </mc:Choice>
              <mc:Fallback>
                <p:oleObj name="Image" r:id="rId3" imgW="7051829" imgH="4582317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80772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1441450" y="58738"/>
            <a:ext cx="7245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Surface Plasmon Resonance (SPR)</a:t>
            </a:r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190500" y="58738"/>
            <a:ext cx="1317625" cy="609600"/>
            <a:chOff x="4505" y="2811"/>
            <a:chExt cx="830" cy="384"/>
          </a:xfrm>
        </p:grpSpPr>
        <p:sp>
          <p:nvSpPr>
            <p:cNvPr id="14342" name="Oval 12"/>
            <p:cNvSpPr>
              <a:spLocks noChangeArrowheads="1"/>
            </p:cNvSpPr>
            <p:nvPr/>
          </p:nvSpPr>
          <p:spPr bwMode="auto">
            <a:xfrm>
              <a:off x="4505" y="2811"/>
              <a:ext cx="830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4343" name="Text Box 13"/>
            <p:cNvSpPr txBox="1">
              <a:spLocks noChangeArrowheads="1"/>
            </p:cNvSpPr>
            <p:nvPr/>
          </p:nvSpPr>
          <p:spPr bwMode="auto">
            <a:xfrm>
              <a:off x="4509" y="2878"/>
              <a:ext cx="8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label-free</a:t>
              </a:r>
            </a:p>
          </p:txBody>
        </p:sp>
      </p:grp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23850" y="6381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(usually)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1"/>
          <p:cNvSpPr txBox="1">
            <a:spLocks noChangeArrowheads="1"/>
          </p:cNvSpPr>
          <p:nvPr/>
        </p:nvSpPr>
        <p:spPr bwMode="auto">
          <a:xfrm>
            <a:off x="1441450" y="147638"/>
            <a:ext cx="724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Isothermal Titration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Calorimetry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(ITC)</a:t>
            </a:r>
          </a:p>
        </p:txBody>
      </p:sp>
      <p:grpSp>
        <p:nvGrpSpPr>
          <p:cNvPr id="15363" name="Group 12"/>
          <p:cNvGrpSpPr>
            <a:grpSpLocks/>
          </p:cNvGrpSpPr>
          <p:nvPr/>
        </p:nvGrpSpPr>
        <p:grpSpPr bwMode="auto">
          <a:xfrm>
            <a:off x="190500" y="152400"/>
            <a:ext cx="1317625" cy="609600"/>
            <a:chOff x="4505" y="2811"/>
            <a:chExt cx="830" cy="384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4505" y="2811"/>
              <a:ext cx="830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4509" y="2878"/>
              <a:ext cx="8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label-free</a:t>
              </a:r>
            </a:p>
          </p:txBody>
        </p:sp>
      </p:grpSp>
      <p:grpSp>
        <p:nvGrpSpPr>
          <p:cNvPr id="655380" name="Group 20"/>
          <p:cNvGrpSpPr>
            <a:grpSpLocks/>
          </p:cNvGrpSpPr>
          <p:nvPr/>
        </p:nvGrpSpPr>
        <p:grpSpPr bwMode="auto">
          <a:xfrm>
            <a:off x="558800" y="4495800"/>
            <a:ext cx="2940050" cy="2146300"/>
            <a:chOff x="384" y="2736"/>
            <a:chExt cx="1852" cy="1352"/>
          </a:xfrm>
        </p:grpSpPr>
        <p:sp>
          <p:nvSpPr>
            <p:cNvPr id="15370" name="Text Box 3"/>
            <p:cNvSpPr txBox="1">
              <a:spLocks noChangeArrowheads="1"/>
            </p:cNvSpPr>
            <p:nvPr/>
          </p:nvSpPr>
          <p:spPr bwMode="auto">
            <a:xfrm>
              <a:off x="384" y="3857"/>
              <a:ext cx="18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34925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49250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4925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49250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FF0000"/>
                  </a:solidFill>
                  <a:latin typeface="Arial" panose="020B0604020202020204" pitchFamily="34" charset="0"/>
                </a:rPr>
                <a:t>Microcal ITC in SCS facility</a:t>
              </a:r>
            </a:p>
          </p:txBody>
        </p:sp>
        <p:sp>
          <p:nvSpPr>
            <p:cNvPr id="15371" name="Rectangle 18"/>
            <p:cNvSpPr>
              <a:spLocks noChangeArrowheads="1"/>
            </p:cNvSpPr>
            <p:nvPr/>
          </p:nvSpPr>
          <p:spPr bwMode="auto">
            <a:xfrm>
              <a:off x="384" y="2736"/>
              <a:ext cx="1852" cy="135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pic>
          <p:nvPicPr>
            <p:cNvPr id="15372" name="Picture 19" descr="microcal_vp-it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" y="2807"/>
              <a:ext cx="1224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22" descr="I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787400"/>
            <a:ext cx="43434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4114800" y="787400"/>
            <a:ext cx="4724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Heat evolved or absorbed when two molecules interact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Titrate ligand into sample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Measure power needed to maintain </a:t>
            </a:r>
            <a:r>
              <a:rPr lang="en-US" altLang="en-US" sz="2200">
                <a:solidFill>
                  <a:srgbClr val="0000FF"/>
                </a:solidFill>
                <a:latin typeface="Arial" panose="020B0604020202020204" pitchFamily="34" charset="0"/>
              </a:rPr>
              <a:t>reference cell</a:t>
            </a:r>
            <a:r>
              <a:rPr lang="en-US" altLang="en-US" sz="2200">
                <a:latin typeface="Arial" panose="020B0604020202020204" pitchFamily="34" charset="0"/>
              </a:rPr>
              <a:t> at same temperature as </a:t>
            </a:r>
            <a:r>
              <a:rPr lang="en-US" altLang="en-US" sz="2200">
                <a:solidFill>
                  <a:srgbClr val="0000FF"/>
                </a:solidFill>
                <a:latin typeface="Arial" panose="020B0604020202020204" pitchFamily="34" charset="0"/>
              </a:rPr>
              <a:t>sample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•	</a:t>
            </a:r>
            <a:r>
              <a:rPr lang="en-US" altLang="en-US" sz="2200" i="1">
                <a:solidFill>
                  <a:srgbClr val="00990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200" baseline="-25000">
                <a:solidFill>
                  <a:srgbClr val="009900"/>
                </a:solidFill>
                <a:latin typeface="Arial" panose="020B0604020202020204" pitchFamily="34" charset="0"/>
              </a:rPr>
              <a:t>d</a:t>
            </a: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200">
                <a:solidFill>
                  <a:srgbClr val="0099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G, </a:t>
            </a:r>
            <a:r>
              <a:rPr lang="en-US" altLang="en-US" sz="2200">
                <a:solidFill>
                  <a:srgbClr val="0099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H, </a:t>
            </a:r>
            <a:r>
              <a:rPr lang="en-US" altLang="en-US" sz="2200">
                <a:solidFill>
                  <a:srgbClr val="0099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S</a:t>
            </a:r>
          </a:p>
        </p:txBody>
      </p:sp>
      <p:pic>
        <p:nvPicPr>
          <p:cNvPr id="655384" name="Picture 24" descr="ITC_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224213"/>
            <a:ext cx="3571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5" name="Text Box 3"/>
          <p:cNvSpPr txBox="1">
            <a:spLocks noChangeArrowheads="1"/>
          </p:cNvSpPr>
          <p:nvPr/>
        </p:nvSpPr>
        <p:spPr bwMode="auto">
          <a:xfrm>
            <a:off x="6483350" y="4191000"/>
            <a:ext cx="245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93300"/>
                </a:solidFill>
                <a:latin typeface="Arial" panose="020B0604020202020204" pitchFamily="34" charset="0"/>
              </a:rPr>
              <a:t>integrating area of each peak </a:t>
            </a:r>
            <a:r>
              <a:rPr lang="en-US" altLang="en-US" sz="1800">
                <a:solidFill>
                  <a:srgbClr val="993300"/>
                </a:solidFill>
                <a:latin typeface="Symbol" panose="05050102010706020507" pitchFamily="18" charset="2"/>
              </a:rPr>
              <a:t>®</a:t>
            </a:r>
            <a:r>
              <a:rPr lang="en-US" altLang="en-US" sz="1800" b="0">
                <a:solidFill>
                  <a:srgbClr val="993300"/>
                </a:solidFill>
                <a:latin typeface="Arial" panose="020B0604020202020204" pitchFamily="34" charset="0"/>
              </a:rPr>
              <a:t> H</a:t>
            </a:r>
          </a:p>
        </p:txBody>
      </p:sp>
      <p:sp>
        <p:nvSpPr>
          <p:cNvPr id="655386" name="Text Box 3"/>
          <p:cNvSpPr txBox="1">
            <a:spLocks noChangeArrowheads="1"/>
          </p:cNvSpPr>
          <p:nvPr/>
        </p:nvSpPr>
        <p:spPr bwMode="auto">
          <a:xfrm>
            <a:off x="6483350" y="5727700"/>
            <a:ext cx="245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93300"/>
                </a:solidFill>
                <a:latin typeface="Arial" panose="020B0604020202020204" pitchFamily="34" charset="0"/>
              </a:rPr>
              <a:t>cumulative total of 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93300"/>
                </a:solidFill>
                <a:latin typeface="Arial" panose="020B0604020202020204" pitchFamily="34" charset="0"/>
              </a:rPr>
              <a:t>(exothermic reaction)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5" grpId="0"/>
      <p:bldP spid="655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/>
          <p:cNvSpPr txBox="1">
            <a:spLocks noChangeArrowheads="1"/>
          </p:cNvSpPr>
          <p:nvPr/>
        </p:nvSpPr>
        <p:spPr bwMode="auto">
          <a:xfrm>
            <a:off x="196850" y="58738"/>
            <a:ext cx="8769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</a:rPr>
              <a:t>Mass spectrometry</a:t>
            </a:r>
          </a:p>
        </p:txBody>
      </p:sp>
      <p:grpSp>
        <p:nvGrpSpPr>
          <p:cNvPr id="16387" name="Group 18"/>
          <p:cNvGrpSpPr>
            <a:grpSpLocks/>
          </p:cNvGrpSpPr>
          <p:nvPr/>
        </p:nvGrpSpPr>
        <p:grpSpPr bwMode="auto">
          <a:xfrm>
            <a:off x="190500" y="152400"/>
            <a:ext cx="1317625" cy="609600"/>
            <a:chOff x="4505" y="2811"/>
            <a:chExt cx="830" cy="384"/>
          </a:xfrm>
        </p:grpSpPr>
        <p:sp>
          <p:nvSpPr>
            <p:cNvPr id="16402" name="Oval 19"/>
            <p:cNvSpPr>
              <a:spLocks noChangeArrowheads="1"/>
            </p:cNvSpPr>
            <p:nvPr/>
          </p:nvSpPr>
          <p:spPr bwMode="auto">
            <a:xfrm>
              <a:off x="4505" y="2811"/>
              <a:ext cx="830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6403" name="Text Box 20"/>
            <p:cNvSpPr txBox="1">
              <a:spLocks noChangeArrowheads="1"/>
            </p:cNvSpPr>
            <p:nvPr/>
          </p:nvSpPr>
          <p:spPr bwMode="auto">
            <a:xfrm>
              <a:off x="4509" y="2878"/>
              <a:ext cx="8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Arial" panose="020B0604020202020204" pitchFamily="34" charset="0"/>
                </a:rPr>
                <a:t>label-free</a:t>
              </a:r>
            </a:p>
          </p:txBody>
        </p:sp>
      </p:grp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28663" y="914400"/>
            <a:ext cx="7820025" cy="1187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some cases,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noncovalent complexes can be detected using electrospray ionization mass spectrometry (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ESI-MS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301750" y="6386513"/>
            <a:ext cx="654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Sannes-Lowery et al., </a:t>
            </a:r>
            <a:r>
              <a:rPr lang="en-US" altLang="en-US" sz="1800" b="0" i="1">
                <a:latin typeface="Arial" panose="020B0604020202020204" pitchFamily="34" charset="0"/>
              </a:rPr>
              <a:t>Anal. Biochem.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2000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280</a:t>
            </a:r>
            <a:r>
              <a:rPr lang="en-US" altLang="en-US" sz="1800" b="0">
                <a:latin typeface="Arial" panose="020B0604020202020204" pitchFamily="34" charset="0"/>
              </a:rPr>
              <a:t>, 264</a:t>
            </a:r>
          </a:p>
        </p:txBody>
      </p:sp>
      <p:grpSp>
        <p:nvGrpSpPr>
          <p:cNvPr id="16390" name="Group 30"/>
          <p:cNvGrpSpPr>
            <a:grpSpLocks/>
          </p:cNvGrpSpPr>
          <p:nvPr/>
        </p:nvGrpSpPr>
        <p:grpSpPr bwMode="auto">
          <a:xfrm>
            <a:off x="76200" y="2387600"/>
            <a:ext cx="1539875" cy="3998913"/>
            <a:chOff x="4416" y="1504"/>
            <a:chExt cx="970" cy="2519"/>
          </a:xfrm>
        </p:grpSpPr>
        <p:pic>
          <p:nvPicPr>
            <p:cNvPr id="16399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504"/>
              <a:ext cx="819" cy="2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00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" y="3543"/>
              <a:ext cx="697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01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816"/>
              <a:ext cx="970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391" name="Group 33"/>
          <p:cNvGrpSpPr>
            <a:grpSpLocks/>
          </p:cNvGrpSpPr>
          <p:nvPr/>
        </p:nvGrpSpPr>
        <p:grpSpPr bwMode="auto">
          <a:xfrm>
            <a:off x="1301750" y="3233738"/>
            <a:ext cx="2128838" cy="2417762"/>
            <a:chOff x="820" y="2125"/>
            <a:chExt cx="1341" cy="1523"/>
          </a:xfrm>
        </p:grpSpPr>
        <p:pic>
          <p:nvPicPr>
            <p:cNvPr id="16395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2125"/>
              <a:ext cx="1341" cy="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6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2780"/>
              <a:ext cx="83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7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2982"/>
              <a:ext cx="94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8" name="Text Box 7"/>
            <p:cNvSpPr txBox="1">
              <a:spLocks noChangeArrowheads="1"/>
            </p:cNvSpPr>
            <p:nvPr/>
          </p:nvSpPr>
          <p:spPr bwMode="auto">
            <a:xfrm>
              <a:off x="824" y="3244"/>
              <a:ext cx="132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(aminoglycoside antibiotic)</a:t>
              </a:r>
            </a:p>
          </p:txBody>
        </p:sp>
      </p:grpSp>
      <p:grpSp>
        <p:nvGrpSpPr>
          <p:cNvPr id="16392" name="Group 35"/>
          <p:cNvGrpSpPr>
            <a:grpSpLocks/>
          </p:cNvGrpSpPr>
          <p:nvPr/>
        </p:nvGrpSpPr>
        <p:grpSpPr bwMode="auto">
          <a:xfrm>
            <a:off x="3455988" y="2692400"/>
            <a:ext cx="5586412" cy="2944813"/>
            <a:chOff x="2177" y="1696"/>
            <a:chExt cx="3519" cy="1855"/>
          </a:xfrm>
        </p:grpSpPr>
        <p:pic>
          <p:nvPicPr>
            <p:cNvPr id="16393" name="Picture 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" y="1696"/>
              <a:ext cx="3470" cy="1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" name="Rectangle 34"/>
            <p:cNvSpPr>
              <a:spLocks noChangeArrowheads="1"/>
            </p:cNvSpPr>
            <p:nvPr/>
          </p:nvSpPr>
          <p:spPr bwMode="auto">
            <a:xfrm>
              <a:off x="2177" y="1696"/>
              <a:ext cx="239" cy="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8534400" y="48651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572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572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37079</TotalTime>
  <Words>1234</Words>
  <Application>Microsoft Office PowerPoint</Application>
  <PresentationFormat>On-screen Show (4:3)</PresentationFormat>
  <Paragraphs>278</Paragraphs>
  <Slides>30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Symbol</vt:lpstr>
      <vt:lpstr>Times New Roman</vt:lpstr>
      <vt:lpstr>Default Design</vt:lpstr>
      <vt:lpstr>CS ChemDraw Drawing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183</dc:title>
  <dc:creator>Jeff Chan</dc:creator>
  <cp:lastModifiedBy>Jeff Chan</cp:lastModifiedBy>
  <cp:revision>1577</cp:revision>
  <dcterms:created xsi:type="dcterms:W3CDTF">2001-06-08T20:41:00Z</dcterms:created>
  <dcterms:modified xsi:type="dcterms:W3CDTF">2017-09-18T15:09:21Z</dcterms:modified>
</cp:coreProperties>
</file>