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62" r:id="rId2"/>
    <p:sldId id="363" r:id="rId3"/>
    <p:sldId id="393" r:id="rId4"/>
    <p:sldId id="364" r:id="rId5"/>
    <p:sldId id="365" r:id="rId6"/>
    <p:sldId id="366" r:id="rId7"/>
    <p:sldId id="367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94" r:id="rId16"/>
    <p:sldId id="395" r:id="rId17"/>
    <p:sldId id="396" r:id="rId18"/>
    <p:sldId id="397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7" r:id="rId27"/>
    <p:sldId id="388" r:id="rId28"/>
    <p:sldId id="389" r:id="rId29"/>
    <p:sldId id="390" r:id="rId3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FFCC"/>
    <a:srgbClr val="FF9900"/>
    <a:srgbClr val="FFFFCC"/>
    <a:srgbClr val="BC9A05"/>
    <a:srgbClr val="9900CC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8" autoAdjust="0"/>
    <p:restoredTop sz="93078" autoAdjust="0"/>
  </p:normalViewPr>
  <p:slideViewPr>
    <p:cSldViewPr snapToObjects="1">
      <p:cViewPr varScale="1">
        <p:scale>
          <a:sx n="104" d="100"/>
          <a:sy n="104" d="100"/>
        </p:scale>
        <p:origin x="102" y="2466"/>
      </p:cViewPr>
      <p:guideLst>
        <p:guide orient="horz" pos="30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6" tIns="48317" rIns="96636" bIns="48317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6" tIns="48317" rIns="96636" bIns="48317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6" tIns="48317" rIns="96636" bIns="48317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6" tIns="48317" rIns="96636" bIns="48317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1CB9E6-64E7-43AE-AF69-FF9DA27C8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866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99" tIns="47649" rIns="95299" bIns="47649" numCol="1" anchor="t" anchorCtr="0" compatLnSpc="1">
            <a:prstTxWarp prst="textNoShape">
              <a:avLst/>
            </a:prstTxWarp>
          </a:bodyPr>
          <a:lstStyle>
            <a:lvl1pPr defTabSz="952500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9563" y="0"/>
            <a:ext cx="31686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99" tIns="47649" rIns="95299" bIns="47649" numCol="1" anchor="t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5963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0913" y="4535488"/>
            <a:ext cx="5386387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99" tIns="47649" rIns="95299" bIns="47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0350"/>
            <a:ext cx="31686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99" tIns="47649" rIns="95299" bIns="47649" numCol="1" anchor="b" anchorCtr="0" compatLnSpc="1">
            <a:prstTxWarp prst="textNoShape">
              <a:avLst/>
            </a:prstTxWarp>
          </a:bodyPr>
          <a:lstStyle>
            <a:lvl1pPr defTabSz="952500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9563" y="9150350"/>
            <a:ext cx="31686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99" tIns="47649" rIns="95299" bIns="47649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04B99C-A8E7-47E3-B240-36458452D9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06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5F9677A-47B9-4DBB-8E7E-323D8CBA2D41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4494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G1, S, G2, M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D09BCF-17EB-46C3-962B-803B6EF8F5EB}" type="slidenum">
              <a:rPr lang="en-US" altLang="en-US" sz="1300"/>
              <a:pPr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00271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GAD = L-glutamic acid decarboxylase (Glu -&gt; GABA)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542D19-6E93-42EB-B908-1B1252C09BD0}" type="slidenum">
              <a:rPr lang="en-US" altLang="en-US" sz="130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052675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9EA42C-7949-4B84-8D6B-A917476ADC83}" type="slidenum">
              <a:rPr lang="en-US" altLang="en-US" sz="130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127806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FKBP is a cis-trans proline isomerase</a:t>
            </a:r>
          </a:p>
          <a:p>
            <a:r>
              <a:rPr lang="en-US" altLang="en-US" dirty="0" smtClean="0"/>
              <a:t>rapamycin also = macrolide immunosuppressant; found on Easter Island (Rapa Nui)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703388-5EB1-47A9-BE79-7B7925302F61}" type="slidenum">
              <a:rPr lang="en-US" altLang="en-US" sz="130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826967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Why can’t use free trapoxin to elute bound proteins? (Note epoxide group)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255721-3BE7-4919-B188-49647C314CC7}" type="slidenum">
              <a:rPr lang="en-US" altLang="en-US" sz="130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86958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FR compound is a natural product, isolated from a natural source and found to have antibiotic activity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2CB8F6-F322-41E1-A2FB-BCA05AF9DCC8}" type="slidenum">
              <a:rPr lang="en-US" altLang="en-US" sz="1300"/>
              <a:pPr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951387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Could block binding with free bistramide A (expt not shown here)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27EB55-DCD9-4A34-8BC2-43C218D2BFC2}" type="slidenum">
              <a:rPr lang="en-US" altLang="en-US" sz="1300"/>
              <a:pPr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76651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See </a:t>
            </a:r>
            <a:r>
              <a:rPr lang="en-US" altLang="en-US" dirty="0" err="1" smtClean="0"/>
              <a:t>Falsey</a:t>
            </a:r>
            <a:r>
              <a:rPr lang="en-US" altLang="en-US" dirty="0" smtClean="0"/>
              <a:t> paper for WD structure - close analogue of WA (HO at C20 [next slide], no HO at C27), but </a:t>
            </a:r>
            <a:r>
              <a:rPr lang="en-US" altLang="en-US" dirty="0" err="1" smtClean="0"/>
              <a:t>noncytotoxic</a:t>
            </a:r>
            <a:endParaRPr lang="en-US" altLang="en-US" dirty="0" smtClean="0"/>
          </a:p>
          <a:p>
            <a:r>
              <a:rPr lang="en-US" altLang="en-US" dirty="0" smtClean="0"/>
              <a:t>biotin is at C27 (far-right CH2OH, using </a:t>
            </a:r>
            <a:r>
              <a:rPr lang="en-US" altLang="en-US" dirty="0" err="1" smtClean="0"/>
              <a:t>pentafluorophenyl</a:t>
            </a:r>
            <a:r>
              <a:rPr lang="en-US" altLang="en-US" dirty="0" smtClean="0"/>
              <a:t> biotin) - see </a:t>
            </a:r>
            <a:r>
              <a:rPr lang="en-US" altLang="en-US" dirty="0" err="1" smtClean="0"/>
              <a:t>rxn</a:t>
            </a:r>
            <a:r>
              <a:rPr lang="en-US" altLang="en-US" dirty="0" smtClean="0"/>
              <a:t> next slide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DAB82BC-9D89-4852-8A55-B04E23193977}" type="slidenum">
              <a:rPr lang="en-US" altLang="en-US" sz="1300"/>
              <a:pPr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60534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28BE59-709D-4578-A5AB-F295779E2EB8}" type="slidenum">
              <a:rPr lang="en-US" altLang="en-US" sz="1300"/>
              <a:pPr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529505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E5839-0758-4CF3-AC8C-DA6E8D414B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74672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53708-AF06-4C94-AB15-715F61F143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65826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2725" y="242888"/>
            <a:ext cx="1958975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42888"/>
            <a:ext cx="5724525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33887-D77C-4105-B0D4-109AF86BFA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2390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60B95-1E35-4F8D-8DAA-C19235D2A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7339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B1C48-4196-4925-B00A-FCB73F95F7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5285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31C2-7C3B-4F92-9017-745BED0905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029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622E6-29E3-4866-9C9A-784240FA8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0233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6D933-AA10-41DB-A7F0-431BA942B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9943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913AF-5C63-4814-B389-0C9938917B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1789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38DCE-A6E1-4E8E-8CBE-B6740FEBA4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3695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554A1-9B97-474C-807E-53DD9AE99D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567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9300" y="242888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1B8017-089F-461B-A8AB-33D38BCAA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ext Box 8"/>
          <p:cNvSpPr txBox="1">
            <a:spLocks noChangeArrowheads="1"/>
          </p:cNvSpPr>
          <p:nvPr userDrawn="1"/>
        </p:nvSpPr>
        <p:spPr bwMode="auto">
          <a:xfrm>
            <a:off x="8485188" y="76200"/>
            <a:ext cx="627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b="0" smtClean="0">
                <a:latin typeface="Times New Roman" panose="02020603050405020304" pitchFamily="18" charset="0"/>
              </a:rPr>
              <a:t>11-</a:t>
            </a:r>
            <a:fld id="{73CDEAF2-0FF9-4799-874A-87471711E41A}" type="slidenum">
              <a:rPr lang="en-US" altLang="en-US" sz="1400" b="0" smtClean="0">
                <a:latin typeface="Times New Roman" panose="02020603050405020304" pitchFamily="18" charset="0"/>
              </a:rPr>
              <a:pPr eaLnBrk="1" hangingPunct="1">
                <a:defRPr/>
              </a:pPr>
              <a:t>‹#›</a:t>
            </a:fld>
            <a:endParaRPr lang="en-US" altLang="en-US" sz="1400" b="0" smtClean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7.wmf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10" Type="http://schemas.openxmlformats.org/officeDocument/2006/relationships/image" Target="../media/image14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58"/>
          <p:cNvSpPr txBox="1">
            <a:spLocks noChangeArrowheads="1"/>
          </p:cNvSpPr>
          <p:nvPr/>
        </p:nvSpPr>
        <p:spPr bwMode="auto">
          <a:xfrm>
            <a:off x="152400" y="219075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CHEM 570, Fall </a:t>
            </a:r>
            <a:r>
              <a:rPr lang="en-US" altLang="en-US" sz="2200" dirty="0" smtClean="0">
                <a:solidFill>
                  <a:srgbClr val="0000FF"/>
                </a:solidFill>
                <a:latin typeface="Arial" panose="020B0604020202020204" pitchFamily="34" charset="0"/>
              </a:rPr>
              <a:t>2017</a:t>
            </a:r>
            <a:endParaRPr lang="en-US" alt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Concepts in Chemical Biology</a:t>
            </a:r>
          </a:p>
        </p:txBody>
      </p:sp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185738" y="2143585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Bold" charset="0"/>
              </a:rPr>
              <a:t>Lecture </a:t>
            </a:r>
            <a:r>
              <a:rPr lang="en-US" altLang="en-US" sz="3600" dirty="0" smtClean="0">
                <a:solidFill>
                  <a:srgbClr val="0000FF"/>
                </a:solidFill>
                <a:latin typeface="Arial Bold" charset="0"/>
              </a:rPr>
              <a:t>11</a:t>
            </a:r>
            <a:endParaRPr lang="en-US" altLang="en-US" sz="3600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4099" name="Text Box 55"/>
          <p:cNvSpPr txBox="1">
            <a:spLocks noChangeArrowheads="1"/>
          </p:cNvSpPr>
          <p:nvPr/>
        </p:nvSpPr>
        <p:spPr bwMode="auto">
          <a:xfrm>
            <a:off x="185738" y="3352800"/>
            <a:ext cx="8763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Bold" charset="0"/>
              </a:rPr>
              <a:t>Identifying biological targets</a:t>
            </a:r>
            <a:br>
              <a:rPr lang="en-US" altLang="en-US" sz="3600" dirty="0">
                <a:solidFill>
                  <a:srgbClr val="0000FF"/>
                </a:solidFill>
                <a:latin typeface="Arial Bold" charset="0"/>
              </a:rPr>
            </a:br>
            <a:r>
              <a:rPr lang="en-US" altLang="en-US" sz="3600" dirty="0">
                <a:solidFill>
                  <a:srgbClr val="0000FF"/>
                </a:solidFill>
                <a:latin typeface="Arial Bold" charset="0"/>
              </a:rPr>
              <a:t>of small-molecule compounds</a:t>
            </a:r>
            <a:br>
              <a:rPr lang="en-US" altLang="en-US" sz="3600" dirty="0">
                <a:solidFill>
                  <a:srgbClr val="0000FF"/>
                </a:solidFill>
                <a:latin typeface="Arial Bold" charset="0"/>
              </a:rPr>
            </a:br>
            <a:r>
              <a:rPr lang="en-US" altLang="en-US" sz="3600" dirty="0">
                <a:solidFill>
                  <a:srgbClr val="0000FF"/>
                </a:solidFill>
                <a:latin typeface="Arial Bold" charset="0"/>
              </a:rPr>
              <a:t>by affinity chromatography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534400" y="76200"/>
            <a:ext cx="414338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79400" y="762000"/>
            <a:ext cx="8597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 resin-bound version of trapoxin was synthesized, and bound proteins were eluted with boiling 1% SDS</a:t>
            </a:r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2730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Classic target ID success story #2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79400" y="5151438"/>
            <a:ext cx="8597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Note that inclusion of free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trapoxin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Symbol" panose="05050102010706020507" pitchFamily="18" charset="2"/>
              </a:rPr>
              <a:t>®</a:t>
            </a:r>
            <a:r>
              <a:rPr lang="en-US" altLang="en-US" sz="2400">
                <a:latin typeface="Arial" panose="020B0604020202020204" pitchFamily="34" charset="0"/>
              </a:rPr>
              <a:t> protein bands disappear; proteins not retained on resin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349250" y="6386513"/>
            <a:ext cx="852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Taunton et al., </a:t>
            </a:r>
            <a:r>
              <a:rPr lang="en-US" altLang="en-US" sz="1800" b="0" i="1">
                <a:latin typeface="Arial" panose="020B0604020202020204" pitchFamily="34" charset="0"/>
              </a:rPr>
              <a:t>Science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1996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272</a:t>
            </a:r>
            <a:r>
              <a:rPr lang="en-US" altLang="en-US" sz="1800" b="0">
                <a:latin typeface="Arial" panose="020B0604020202020204" pitchFamily="34" charset="0"/>
              </a:rPr>
              <a:t>, 408; </a:t>
            </a:r>
            <a:r>
              <a:rPr lang="en-US" altLang="en-US" sz="1800" b="0" i="1">
                <a:latin typeface="Arial" panose="020B0604020202020204" pitchFamily="34" charset="0"/>
              </a:rPr>
              <a:t>J. Am. Chem. Soc.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1996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118</a:t>
            </a:r>
            <a:r>
              <a:rPr lang="en-US" altLang="en-US" sz="1800" b="0">
                <a:latin typeface="Arial" panose="020B0604020202020204" pitchFamily="34" charset="0"/>
              </a:rPr>
              <a:t>, 10412</a:t>
            </a:r>
          </a:p>
        </p:txBody>
      </p:sp>
      <p:pic>
        <p:nvPicPr>
          <p:cNvPr id="1741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800225"/>
            <a:ext cx="71913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4283075" y="3200400"/>
            <a:ext cx="14319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BC9A05"/>
                </a:solidFill>
                <a:latin typeface="Arial" panose="020B0604020202020204" pitchFamily="34" charset="0"/>
              </a:rPr>
              <a:t>protected Lys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BC9A05"/>
                </a:solidFill>
                <a:latin typeface="Arial" panose="020B0604020202020204" pitchFamily="34" charset="0"/>
              </a:rPr>
              <a:t>in place of native Phe</a:t>
            </a:r>
          </a:p>
        </p:txBody>
      </p:sp>
      <p:sp>
        <p:nvSpPr>
          <p:cNvPr id="17416" name="Line 15"/>
          <p:cNvSpPr>
            <a:spLocks noChangeShapeType="1"/>
          </p:cNvSpPr>
          <p:nvPr/>
        </p:nvSpPr>
        <p:spPr bwMode="auto">
          <a:xfrm flipH="1">
            <a:off x="4838700" y="3124200"/>
            <a:ext cx="363538" cy="0"/>
          </a:xfrm>
          <a:prstGeom prst="line">
            <a:avLst/>
          </a:prstGeom>
          <a:noFill/>
          <a:ln w="19050">
            <a:solidFill>
              <a:srgbClr val="BC9A05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534400" y="76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196850" y="2268538"/>
            <a:ext cx="294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(+)-enantiomer is inactive</a:t>
            </a:r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25500"/>
            <a:ext cx="22098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3200400" y="838200"/>
            <a:ext cx="5330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Cell cycle arrest in cell lines;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anti-tumor effects in mouse models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3336925" y="1765300"/>
            <a:ext cx="5056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Two potentially electrophilic sites</a:t>
            </a:r>
          </a:p>
        </p:txBody>
      </p:sp>
      <p:sp>
        <p:nvSpPr>
          <p:cNvPr id="12294" name="Line 10"/>
          <p:cNvSpPr>
            <a:spLocks noChangeShapeType="1"/>
          </p:cNvSpPr>
          <p:nvPr/>
        </p:nvSpPr>
        <p:spPr bwMode="auto">
          <a:xfrm>
            <a:off x="1079500" y="657225"/>
            <a:ext cx="215900" cy="485775"/>
          </a:xfrm>
          <a:prstGeom prst="line">
            <a:avLst/>
          </a:prstGeom>
          <a:noFill/>
          <a:ln w="25400">
            <a:solidFill>
              <a:srgbClr val="9900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11"/>
          <p:cNvSpPr>
            <a:spLocks noChangeShapeType="1"/>
          </p:cNvSpPr>
          <p:nvPr/>
        </p:nvSpPr>
        <p:spPr bwMode="auto">
          <a:xfrm flipV="1">
            <a:off x="698500" y="1524000"/>
            <a:ext cx="444500" cy="341313"/>
          </a:xfrm>
          <a:prstGeom prst="line">
            <a:avLst/>
          </a:prstGeom>
          <a:noFill/>
          <a:ln w="25400">
            <a:solidFill>
              <a:srgbClr val="9900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81629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2730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(–)-FR182877: Biological activity</a:t>
            </a:r>
          </a:p>
        </p:txBody>
      </p:sp>
      <p:sp>
        <p:nvSpPr>
          <p:cNvPr id="19466" name="Text Box 7"/>
          <p:cNvSpPr txBox="1">
            <a:spLocks noChangeArrowheads="1"/>
          </p:cNvSpPr>
          <p:nvPr/>
        </p:nvSpPr>
        <p:spPr bwMode="auto">
          <a:xfrm>
            <a:off x="349250" y="6386513"/>
            <a:ext cx="852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Adam et al., </a:t>
            </a:r>
            <a:r>
              <a:rPr lang="en-US" altLang="en-US" sz="1800" b="0" i="1">
                <a:latin typeface="Arial" panose="020B0604020202020204" pitchFamily="34" charset="0"/>
              </a:rPr>
              <a:t>Angew. Chem. Int. Ed.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2003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42</a:t>
            </a:r>
            <a:r>
              <a:rPr lang="en-US" altLang="en-US" sz="1800" b="0">
                <a:latin typeface="Arial" panose="020B0604020202020204" pitchFamily="34" charset="0"/>
              </a:rPr>
              <a:t>, 5480</a:t>
            </a:r>
          </a:p>
        </p:txBody>
      </p:sp>
      <p:sp>
        <p:nvSpPr>
          <p:cNvPr id="12299" name="Line 13"/>
          <p:cNvSpPr>
            <a:spLocks noChangeShapeType="1"/>
          </p:cNvSpPr>
          <p:nvPr/>
        </p:nvSpPr>
        <p:spPr bwMode="auto">
          <a:xfrm>
            <a:off x="228600" y="28194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00" name="Text Box 8"/>
          <p:cNvSpPr txBox="1">
            <a:spLocks noChangeArrowheads="1"/>
          </p:cNvSpPr>
          <p:nvPr/>
        </p:nvSpPr>
        <p:spPr bwMode="auto">
          <a:xfrm>
            <a:off x="1770063" y="2882900"/>
            <a:ext cx="560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Synthesis of reporter-tagged variants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534400" y="76200"/>
            <a:ext cx="414338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 animBg="1"/>
      <p:bldP spid="12295" grpId="0" animBg="1"/>
      <p:bldP spid="12299" grpId="0" animBg="1"/>
      <p:bldP spid="123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82575" y="635000"/>
            <a:ext cx="8586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Fluorescently labeled variant was incubated with mouse heart lysates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29416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22388"/>
            <a:ext cx="4449763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73050" y="58738"/>
            <a:ext cx="86042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Arial Bold" charset="0"/>
              </a:rPr>
              <a:t>(–)-FR182877: Use of fluorescent variant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349250" y="6386513"/>
            <a:ext cx="852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Adam et al., </a:t>
            </a:r>
            <a:r>
              <a:rPr lang="en-US" altLang="en-US" sz="1800" b="0" i="1">
                <a:latin typeface="Arial" panose="020B0604020202020204" pitchFamily="34" charset="0"/>
              </a:rPr>
              <a:t>Angew. Chem. Int. Ed.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2003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42</a:t>
            </a:r>
            <a:r>
              <a:rPr lang="en-US" altLang="en-US" sz="1800" b="0">
                <a:latin typeface="Arial" panose="020B0604020202020204" pitchFamily="34" charset="0"/>
              </a:rPr>
              <a:t>, 5480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060700" y="1282700"/>
            <a:ext cx="1225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FF00FF"/>
                </a:solidFill>
                <a:latin typeface="Arial" panose="020B0604020202020204" pitchFamily="34" charset="0"/>
              </a:rPr>
              <a:t>Fl</a:t>
            </a:r>
            <a:r>
              <a:rPr lang="en-US" altLang="en-US" sz="1600" b="0">
                <a:latin typeface="Arial" panose="020B0604020202020204" pitchFamily="34" charset="0"/>
              </a:rPr>
              <a:t>-(–)-1</a:t>
            </a: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3060700" y="1490663"/>
            <a:ext cx="1225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FF00FF"/>
                </a:solidFill>
                <a:latin typeface="Arial" panose="020B0604020202020204" pitchFamily="34" charset="0"/>
              </a:rPr>
              <a:t>Fl</a:t>
            </a:r>
            <a:r>
              <a:rPr lang="en-US" altLang="en-US" sz="1600" b="0">
                <a:latin typeface="Arial" panose="020B0604020202020204" pitchFamily="34" charset="0"/>
              </a:rPr>
              <a:t>-(+)-1</a:t>
            </a:r>
          </a:p>
        </p:txBody>
      </p:sp>
      <p:sp>
        <p:nvSpPr>
          <p:cNvPr id="21513" name="Text Box 4"/>
          <p:cNvSpPr txBox="1">
            <a:spLocks noChangeArrowheads="1"/>
          </p:cNvSpPr>
          <p:nvPr/>
        </p:nvSpPr>
        <p:spPr bwMode="auto">
          <a:xfrm>
            <a:off x="3856038" y="3565525"/>
            <a:ext cx="460216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•	Only (–)-enantiomer binds to protein target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•	Pretreatment with (–)-enantiomer blocks binding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•	Heat-denaturing proteome blocks binding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•	Other targets (e.g., 35 kDa band) correspond to nonspecific binding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998538" y="1776413"/>
            <a:ext cx="425450" cy="211137"/>
          </a:xfrm>
          <a:prstGeom prst="rect">
            <a:avLst/>
          </a:prstGeom>
          <a:noFill/>
          <a:ln w="12700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211263" y="2170113"/>
            <a:ext cx="212725" cy="209550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915150" y="2076450"/>
            <a:ext cx="933450" cy="209550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068888" y="2290763"/>
            <a:ext cx="2659062" cy="211137"/>
          </a:xfrm>
          <a:prstGeom prst="rect">
            <a:avLst/>
          </a:prstGeom>
          <a:noFill/>
          <a:ln w="12700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534400" y="76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03438"/>
            <a:ext cx="23145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349250" y="6386513"/>
            <a:ext cx="852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Adam et al., </a:t>
            </a:r>
            <a:r>
              <a:rPr lang="en-US" altLang="en-US" sz="1800" b="0" i="1">
                <a:latin typeface="Arial" panose="020B0604020202020204" pitchFamily="34" charset="0"/>
              </a:rPr>
              <a:t>Angew. Chem. Int. Ed.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2003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42</a:t>
            </a:r>
            <a:r>
              <a:rPr lang="en-US" altLang="en-US" sz="1800" b="0">
                <a:latin typeface="Arial" panose="020B0604020202020204" pitchFamily="34" charset="0"/>
              </a:rPr>
              <a:t>, 5480</a:t>
            </a:r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273050" y="58738"/>
            <a:ext cx="86042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Arial Bold" charset="0"/>
              </a:rPr>
              <a:t>(–)-FR182877: Use of fluorescent variant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351088"/>
            <a:ext cx="21859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1393825" y="1096963"/>
            <a:ext cx="28733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Target protein is found in other mouse organs as well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876800" y="1096963"/>
            <a:ext cx="2873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Target protein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is glycosylated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534400" y="76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0"/>
          <p:cNvGrpSpPr>
            <a:grpSpLocks/>
          </p:cNvGrpSpPr>
          <p:nvPr/>
        </p:nvGrpSpPr>
        <p:grpSpPr bwMode="auto">
          <a:xfrm>
            <a:off x="-292100" y="2189163"/>
            <a:ext cx="10201275" cy="4287837"/>
            <a:chOff x="0" y="1200"/>
            <a:chExt cx="6426" cy="2701"/>
          </a:xfrm>
        </p:grpSpPr>
        <p:pic>
          <p:nvPicPr>
            <p:cNvPr id="2355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00"/>
              <a:ext cx="3792" cy="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584"/>
              <a:ext cx="1602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584"/>
              <a:ext cx="1530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349250" y="6386513"/>
            <a:ext cx="852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Adam et al., </a:t>
            </a:r>
            <a:r>
              <a:rPr lang="en-US" altLang="en-US" sz="1800" b="0" i="1">
                <a:latin typeface="Arial" panose="020B0604020202020204" pitchFamily="34" charset="0"/>
              </a:rPr>
              <a:t>Angew. Chem. Int. Ed.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2003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42</a:t>
            </a:r>
            <a:r>
              <a:rPr lang="en-US" altLang="en-US" sz="1800" b="0">
                <a:latin typeface="Arial" panose="020B0604020202020204" pitchFamily="34" charset="0"/>
              </a:rPr>
              <a:t>, 5480</a:t>
            </a:r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158750" y="58738"/>
            <a:ext cx="8604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 Bold" charset="0"/>
              </a:rPr>
              <a:t>(–)-FR182877: Identification of target protein</a:t>
            </a:r>
          </a:p>
        </p:txBody>
      </p:sp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742950" y="533400"/>
            <a:ext cx="76390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Protein target isolated using dually labeled</a:t>
            </a:r>
            <a:br>
              <a:rPr lang="en-US" altLang="en-US" sz="2000">
                <a:latin typeface="Arial" panose="020B0604020202020204" pitchFamily="34" charset="0"/>
              </a:rPr>
            </a:br>
            <a:r>
              <a:rPr lang="en-US" altLang="en-US" sz="2000">
                <a:latin typeface="Arial" panose="020B0604020202020204" pitchFamily="34" charset="0"/>
              </a:rPr>
              <a:t>(</a:t>
            </a:r>
            <a:r>
              <a:rPr lang="en-US" altLang="en-US" sz="2000">
                <a:solidFill>
                  <a:srgbClr val="BC9A05"/>
                </a:solidFill>
                <a:latin typeface="Arial" panose="020B0604020202020204" pitchFamily="34" charset="0"/>
              </a:rPr>
              <a:t>biotin </a:t>
            </a:r>
            <a:r>
              <a:rPr lang="en-US" altLang="en-US" sz="2000">
                <a:latin typeface="Arial" panose="020B0604020202020204" pitchFamily="34" charset="0"/>
              </a:rPr>
              <a:t>+ </a:t>
            </a:r>
            <a:r>
              <a:rPr lang="en-US" altLang="en-US" sz="2000">
                <a:solidFill>
                  <a:srgbClr val="FF00FF"/>
                </a:solidFill>
                <a:latin typeface="Arial" panose="020B0604020202020204" pitchFamily="34" charset="0"/>
              </a:rPr>
              <a:t>rhodamine</a:t>
            </a:r>
            <a:r>
              <a:rPr lang="en-US" altLang="en-US" sz="2000">
                <a:latin typeface="Arial" panose="020B0604020202020204" pitchFamily="34" charset="0"/>
              </a:rPr>
              <a:t>) variant: </a:t>
            </a:r>
            <a:r>
              <a:rPr lang="en-US" altLang="en-US" sz="2000">
                <a:solidFill>
                  <a:srgbClr val="BC9A05"/>
                </a:solidFill>
                <a:latin typeface="Arial" panose="020B0604020202020204" pitchFamily="34" charset="0"/>
              </a:rPr>
              <a:t>avidin chromatography</a:t>
            </a:r>
            <a:r>
              <a:rPr lang="en-US" altLang="en-US" sz="2000">
                <a:latin typeface="Arial" panose="020B0604020202020204" pitchFamily="34" charset="0"/>
              </a:rPr>
              <a:t> then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SDS-PAGE using </a:t>
            </a:r>
            <a:r>
              <a:rPr lang="en-US" altLang="en-US" sz="2000">
                <a:solidFill>
                  <a:srgbClr val="FF00FF"/>
                </a:solidFill>
                <a:latin typeface="Arial" panose="020B0604020202020204" pitchFamily="34" charset="0"/>
              </a:rPr>
              <a:t>fluorescence</a:t>
            </a:r>
            <a:r>
              <a:rPr lang="en-US" altLang="en-US" sz="2000">
                <a:latin typeface="Arial" panose="020B0604020202020204" pitchFamily="34" charset="0"/>
              </a:rPr>
              <a:t> to identify band.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Protein target excised from gel, digested with trypsin,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and identified by mass spectrometry 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9900"/>
                </a:solidFill>
                <a:latin typeface="Arial" panose="020B0604020202020204" pitchFamily="34" charset="0"/>
              </a:rPr>
              <a:t>carboxylesterase-1 (CE-1)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534400" y="76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271463" y="533400"/>
          <a:ext cx="4114800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Image" r:id="rId3" imgW="2902857" imgH="1491429" progId="Photoshop.Image.7">
                  <p:embed/>
                </p:oleObj>
              </mc:Choice>
              <mc:Fallback>
                <p:oleObj name="Image" r:id="rId3" imgW="2902857" imgH="1491429" progId="Photoshop.Image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533400"/>
                        <a:ext cx="4114800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47663" y="2616200"/>
            <a:ext cx="4376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IC</a:t>
            </a:r>
            <a:r>
              <a:rPr lang="en-US" altLang="en-US" sz="2000" baseline="-25000">
                <a:solidFill>
                  <a:srgbClr val="0000FF"/>
                </a:solidFill>
                <a:latin typeface="Arial" panose="020B0604020202020204" pitchFamily="34" charset="0"/>
              </a:rPr>
              <a:t>50</a:t>
            </a: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 = 20–45 nM in cancer cell lines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4724400" y="1095375"/>
            <a:ext cx="4133850" cy="11906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Microscopy data: cells treated with bistramide A have duplicated their  DNA but are stuck in cytokinesis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(final stage of mitosis)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403225" y="3263900"/>
            <a:ext cx="8391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Actin and myosin filaments form new rings around cells;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these rings are disrupted by bistramide A treatment</a:t>
            </a:r>
          </a:p>
        </p:txBody>
      </p:sp>
      <p:graphicFrame>
        <p:nvGraphicFramePr>
          <p:cNvPr id="16390" name="Object 7"/>
          <p:cNvGraphicFramePr>
            <a:graphicFrameLocks noChangeAspect="1"/>
          </p:cNvGraphicFramePr>
          <p:nvPr/>
        </p:nvGraphicFramePr>
        <p:xfrm>
          <a:off x="76200" y="4191000"/>
          <a:ext cx="9067800" cy="198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Image" r:id="rId5" imgW="6280997" imgH="1377361" progId="Photoshop.Image.7">
                  <p:embed/>
                </p:oleObj>
              </mc:Choice>
              <mc:Fallback>
                <p:oleObj name="Image" r:id="rId5" imgW="6280997" imgH="1377361" progId="Photoshop.Image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191000"/>
                        <a:ext cx="9067800" cy="198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49250" y="6386513"/>
            <a:ext cx="852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Statsuk et al., </a:t>
            </a:r>
            <a:r>
              <a:rPr lang="en-US" altLang="en-US" sz="1800" b="0" i="1">
                <a:latin typeface="Arial" panose="020B0604020202020204" pitchFamily="34" charset="0"/>
              </a:rPr>
              <a:t>Nat. Chem. Biol.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2005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1</a:t>
            </a:r>
            <a:r>
              <a:rPr lang="en-US" altLang="en-US" sz="1800" b="0">
                <a:latin typeface="Arial" panose="020B0604020202020204" pitchFamily="34" charset="0"/>
              </a:rPr>
              <a:t>, 383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730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 err="1">
                <a:solidFill>
                  <a:srgbClr val="0000FF"/>
                </a:solidFill>
                <a:latin typeface="Arial Bold" charset="0"/>
              </a:rPr>
              <a:t>Bistramide</a:t>
            </a: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 A: Biological activity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534400" y="76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1066800" y="1371600"/>
          <a:ext cx="64008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Image" r:id="rId3" imgW="3902857" imgH="1405714" progId="Photoshop.Image.7">
                  <p:embed/>
                </p:oleObj>
              </mc:Choice>
              <mc:Fallback>
                <p:oleObj name="Image" r:id="rId3" imgW="3902857" imgH="1405714" progId="Photoshop.Image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71600"/>
                        <a:ext cx="640080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04800" y="914400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ITC experiments: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2152650" y="3733800"/>
            <a:ext cx="1568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9900CC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400" baseline="-25000">
                <a:solidFill>
                  <a:srgbClr val="9900CC"/>
                </a:solidFill>
                <a:latin typeface="Arial" panose="020B0604020202020204" pitchFamily="34" charset="0"/>
              </a:rPr>
              <a:t>d</a:t>
            </a: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 = 7 nM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4670425" y="3733800"/>
            <a:ext cx="270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1:1 stoichiometry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849313" y="4679950"/>
            <a:ext cx="75231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Binding presumably sequesters monomeric actin,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inhibiting actin polymerization and depolymerizing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filamentous actin both in vitro and in living cells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730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 err="1">
                <a:solidFill>
                  <a:srgbClr val="0000FF"/>
                </a:solidFill>
                <a:latin typeface="Arial Bold" charset="0"/>
              </a:rPr>
              <a:t>Bistramide</a:t>
            </a: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 A binds actin in vitro</a:t>
            </a: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349250" y="6386513"/>
            <a:ext cx="852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Statsuk et al., </a:t>
            </a:r>
            <a:r>
              <a:rPr lang="en-US" altLang="en-US" sz="1800" b="0" i="1">
                <a:latin typeface="Arial" panose="020B0604020202020204" pitchFamily="34" charset="0"/>
              </a:rPr>
              <a:t>Nat. Chem. Biol.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2005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1</a:t>
            </a:r>
            <a:r>
              <a:rPr lang="en-US" altLang="en-US" sz="1800" b="0">
                <a:latin typeface="Arial" panose="020B0604020202020204" pitchFamily="34" charset="0"/>
              </a:rPr>
              <a:t>, 383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534400" y="76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28600" y="685800"/>
          <a:ext cx="8763000" cy="554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Image" r:id="rId3" imgW="6395301" imgH="4046357" progId="Photoshop.Image.7">
                  <p:embed/>
                </p:oleObj>
              </mc:Choice>
              <mc:Fallback>
                <p:oleObj name="Image" r:id="rId3" imgW="6395301" imgH="4046357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85800"/>
                        <a:ext cx="8763000" cy="554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65100" y="4013200"/>
            <a:ext cx="1643063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NHS ester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6789738" y="5888038"/>
            <a:ext cx="2227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(inactive control)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3050" y="58738"/>
            <a:ext cx="8604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Synthesis of </a:t>
            </a:r>
            <a:r>
              <a:rPr lang="en-US" altLang="en-US" dirty="0" err="1">
                <a:solidFill>
                  <a:srgbClr val="0000FF"/>
                </a:solidFill>
                <a:latin typeface="Arial Bold" charset="0"/>
              </a:rPr>
              <a:t>biotinylated</a:t>
            </a: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 Bold" charset="0"/>
              </a:rPr>
              <a:t>bistramide</a:t>
            </a: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 A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349250" y="6386513"/>
            <a:ext cx="852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Statsuk et al., </a:t>
            </a:r>
            <a:r>
              <a:rPr lang="en-US" altLang="en-US" sz="1800" b="0" i="1">
                <a:latin typeface="Arial" panose="020B0604020202020204" pitchFamily="34" charset="0"/>
              </a:rPr>
              <a:t>Nat. Chem. Biol.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2005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1</a:t>
            </a:r>
            <a:r>
              <a:rPr lang="en-US" altLang="en-US" sz="1800" b="0">
                <a:latin typeface="Arial" panose="020B0604020202020204" pitchFamily="34" charset="0"/>
              </a:rPr>
              <a:t>, 383</a:t>
            </a:r>
          </a:p>
        </p:txBody>
      </p:sp>
      <p:sp>
        <p:nvSpPr>
          <p:cNvPr id="26631" name="Line 9"/>
          <p:cNvSpPr>
            <a:spLocks noChangeShapeType="1"/>
          </p:cNvSpPr>
          <p:nvPr/>
        </p:nvSpPr>
        <p:spPr bwMode="auto">
          <a:xfrm flipH="1">
            <a:off x="5549900" y="4508500"/>
            <a:ext cx="4778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 flipV="1">
            <a:off x="1676400" y="3429000"/>
            <a:ext cx="381000" cy="508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905000" y="4448175"/>
            <a:ext cx="1109663" cy="177800"/>
          </a:xfrm>
          <a:prstGeom prst="rect">
            <a:avLst/>
          </a:prstGeom>
          <a:noFill/>
          <a:ln w="19050" algn="ctr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 flipH="1" flipV="1">
            <a:off x="4660900" y="3035300"/>
            <a:ext cx="0" cy="381000"/>
          </a:xfrm>
          <a:prstGeom prst="line">
            <a:avLst/>
          </a:prstGeom>
          <a:noFill/>
          <a:ln w="19050">
            <a:solidFill>
              <a:srgbClr val="9900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5624513" y="990600"/>
            <a:ext cx="285750" cy="177800"/>
          </a:xfrm>
          <a:prstGeom prst="rect">
            <a:avLst/>
          </a:prstGeom>
          <a:noFill/>
          <a:ln w="1905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6636" name="Line 9"/>
          <p:cNvSpPr>
            <a:spLocks noChangeShapeType="1"/>
          </p:cNvSpPr>
          <p:nvPr/>
        </p:nvSpPr>
        <p:spPr bwMode="auto">
          <a:xfrm flipH="1">
            <a:off x="7975600" y="723900"/>
            <a:ext cx="152400" cy="3429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5273675" y="5095875"/>
            <a:ext cx="285750" cy="177800"/>
          </a:xfrm>
          <a:prstGeom prst="rect">
            <a:avLst/>
          </a:prstGeom>
          <a:noFill/>
          <a:ln w="1905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6638" name="Line 9"/>
          <p:cNvSpPr>
            <a:spLocks noChangeShapeType="1"/>
          </p:cNvSpPr>
          <p:nvPr/>
        </p:nvSpPr>
        <p:spPr bwMode="auto">
          <a:xfrm flipH="1">
            <a:off x="7988300" y="3321050"/>
            <a:ext cx="152400" cy="3429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6234113" y="2667000"/>
            <a:ext cx="776287" cy="996950"/>
          </a:xfrm>
          <a:prstGeom prst="rect">
            <a:avLst/>
          </a:prstGeom>
          <a:noFill/>
          <a:ln w="254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534400" y="76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1452563" y="2797175"/>
          <a:ext cx="4648200" cy="335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Image" r:id="rId4" imgW="3206223" imgH="2314286" progId="Photoshop.Image.7">
                  <p:embed/>
                </p:oleObj>
              </mc:Choice>
              <mc:Fallback>
                <p:oleObj name="Image" r:id="rId4" imgW="3206223" imgH="2314286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3" y="2797175"/>
                        <a:ext cx="4648200" cy="335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743200" y="5881688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C9A05"/>
                </a:solidFill>
                <a:latin typeface="Arial" panose="020B0604020202020204" pitchFamily="34" charset="0"/>
              </a:rPr>
              <a:t>silver-stained gel</a:t>
            </a:r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 flipH="1">
            <a:off x="5948363" y="4473575"/>
            <a:ext cx="457200" cy="0"/>
          </a:xfrm>
          <a:prstGeom prst="line">
            <a:avLst/>
          </a:prstGeom>
          <a:noFill/>
          <a:ln w="19050">
            <a:solidFill>
              <a:srgbClr val="9900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6465888" y="4256088"/>
            <a:ext cx="22971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9900CC"/>
                </a:solidFill>
                <a:latin typeface="Arial" panose="020B0604020202020204" pitchFamily="34" charset="0"/>
              </a:rPr>
              <a:t>Western blot with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9900CC"/>
                </a:solidFill>
                <a:latin typeface="Arial" panose="020B0604020202020204" pitchFamily="34" charset="0"/>
              </a:rPr>
              <a:t>antibody to actin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1447800" y="2478088"/>
            <a:ext cx="4532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Actin selectively pulled down: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73050" y="58738"/>
            <a:ext cx="86042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100" dirty="0" err="1">
                <a:solidFill>
                  <a:srgbClr val="0000FF"/>
                </a:solidFill>
                <a:latin typeface="Arial Bold" charset="0"/>
              </a:rPr>
              <a:t>Biotinylated</a:t>
            </a:r>
            <a:r>
              <a:rPr lang="en-US" altLang="en-US" sz="3100" dirty="0">
                <a:solidFill>
                  <a:srgbClr val="0000FF"/>
                </a:solidFill>
                <a:latin typeface="Arial Bold" charset="0"/>
              </a:rPr>
              <a:t> </a:t>
            </a:r>
            <a:r>
              <a:rPr lang="en-US" altLang="en-US" sz="3100" dirty="0" err="1">
                <a:solidFill>
                  <a:srgbClr val="0000FF"/>
                </a:solidFill>
                <a:latin typeface="Arial Bold" charset="0"/>
              </a:rPr>
              <a:t>bistramide</a:t>
            </a:r>
            <a:r>
              <a:rPr lang="en-US" altLang="en-US" sz="3100" dirty="0">
                <a:solidFill>
                  <a:srgbClr val="0000FF"/>
                </a:solidFill>
                <a:latin typeface="Arial Bold" charset="0"/>
              </a:rPr>
              <a:t> A pulls down actin</a:t>
            </a:r>
          </a:p>
        </p:txBody>
      </p:sp>
      <p:sp>
        <p:nvSpPr>
          <p:cNvPr id="27656" name="Text Box 3"/>
          <p:cNvSpPr txBox="1">
            <a:spLocks noChangeArrowheads="1"/>
          </p:cNvSpPr>
          <p:nvPr/>
        </p:nvSpPr>
        <p:spPr bwMode="auto">
          <a:xfrm>
            <a:off x="341313" y="739775"/>
            <a:ext cx="81422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8925" indent="-288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	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Biotin-bistramide A</a:t>
            </a:r>
            <a:r>
              <a:rPr lang="en-US" altLang="en-US" sz="2400">
                <a:latin typeface="Arial" panose="020B0604020202020204" pitchFamily="34" charset="0"/>
              </a:rPr>
              <a:t> preincubated with SA beads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	Beads incubated with cancer cell lysate and washed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	Beads eluted with free bistramide A or just 0.1% SDS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(either should be able to elute bound protein)</a:t>
            </a:r>
          </a:p>
        </p:txBody>
      </p:sp>
      <p:sp>
        <p:nvSpPr>
          <p:cNvPr id="27657" name="Text Box 7"/>
          <p:cNvSpPr txBox="1">
            <a:spLocks noChangeArrowheads="1"/>
          </p:cNvSpPr>
          <p:nvPr/>
        </p:nvSpPr>
        <p:spPr bwMode="auto">
          <a:xfrm>
            <a:off x="349250" y="6386513"/>
            <a:ext cx="852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Statsuk et al., </a:t>
            </a:r>
            <a:r>
              <a:rPr lang="en-US" altLang="en-US" sz="1800" b="0" i="1">
                <a:latin typeface="Arial" panose="020B0604020202020204" pitchFamily="34" charset="0"/>
              </a:rPr>
              <a:t>Nat. Chem. Biol.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2005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1</a:t>
            </a:r>
            <a:r>
              <a:rPr lang="en-US" altLang="en-US" sz="1800" b="0">
                <a:latin typeface="Arial" panose="020B0604020202020204" pitchFamily="34" charset="0"/>
              </a:rPr>
              <a:t>, 383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534400" y="76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51038"/>
            <a:ext cx="6127750" cy="43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7804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Withaferin A (WA)</a:t>
            </a:r>
            <a:r>
              <a:rPr lang="en-US" altLang="en-US" sz="2400">
                <a:latin typeface="Arial" panose="020B0604020202020204" pitchFamily="34" charset="0"/>
              </a:rPr>
              <a:t>: effects on cell morphology and viability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	• Unusual cytoplasmic projections (MCF-10A cells)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Anticancer activity (CHP-100 cells)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5257800" y="4251325"/>
            <a:ext cx="3544888" cy="10064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WA = withaferin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B-WA = biotin-withanferin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WD = withanolide D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2730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 err="1">
                <a:solidFill>
                  <a:srgbClr val="0000FF"/>
                </a:solidFill>
                <a:latin typeface="Arial Bold" charset="0"/>
              </a:rPr>
              <a:t>Withaferin</a:t>
            </a: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 A: Biological activity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49250" y="6386513"/>
            <a:ext cx="852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Falsey et al., </a:t>
            </a:r>
            <a:r>
              <a:rPr lang="en-US" altLang="en-US" sz="1800" b="0" i="1">
                <a:latin typeface="Arial" panose="020B0604020202020204" pitchFamily="34" charset="0"/>
              </a:rPr>
              <a:t>Nat. Chem. Biol.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2006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2</a:t>
            </a:r>
            <a:r>
              <a:rPr lang="en-US" altLang="en-US" sz="1800" b="0">
                <a:latin typeface="Arial" panose="020B0604020202020204" pitchFamily="34" charset="0"/>
              </a:rPr>
              <a:t>, 33</a:t>
            </a:r>
          </a:p>
        </p:txBody>
      </p:sp>
      <p:pic>
        <p:nvPicPr>
          <p:cNvPr id="29703" name="Picture 12" descr="withaferin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951038"/>
            <a:ext cx="24003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4"/>
          <p:cNvSpPr txBox="1">
            <a:spLocks noChangeArrowheads="1"/>
          </p:cNvSpPr>
          <p:nvPr/>
        </p:nvSpPr>
        <p:spPr bwMode="auto">
          <a:xfrm>
            <a:off x="7277100" y="3260725"/>
            <a:ext cx="1812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Withaferin 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(WA)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534400" y="76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311150" y="58738"/>
            <a:ext cx="860425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Why do we want to identify the biological target of a compound?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838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9250" indent="-349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1.	To understand </a:t>
            </a:r>
            <a:r>
              <a:rPr lang="en-US" altLang="en-US" sz="2400" u="sng">
                <a:solidFill>
                  <a:srgbClr val="9900CC"/>
                </a:solidFill>
                <a:latin typeface="Arial" panose="020B0604020202020204" pitchFamily="34" charset="0"/>
              </a:rPr>
              <a:t>mode of action</a:t>
            </a:r>
            <a:endParaRPr lang="en-US" altLang="en-US" sz="2400">
              <a:solidFill>
                <a:srgbClr val="9900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Often required for FDA approval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Predict or explain toxicity and other features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8600" y="2819400"/>
            <a:ext cx="838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9250" indent="-349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2.	To allow design of </a:t>
            </a:r>
            <a:r>
              <a:rPr lang="en-US" altLang="en-US" sz="2400" u="sng">
                <a:solidFill>
                  <a:srgbClr val="9900CC"/>
                </a:solidFill>
                <a:latin typeface="Arial" panose="020B0604020202020204" pitchFamily="34" charset="0"/>
              </a:rPr>
              <a:t>more potent variants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Enable structure-based design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Enhance favorable features; reduce unfavorable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28600" y="4267200"/>
            <a:ext cx="838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9250" indent="-349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3.	To learn about </a:t>
            </a:r>
            <a:r>
              <a:rPr lang="en-US" altLang="en-US" sz="2400" u="sng">
                <a:solidFill>
                  <a:srgbClr val="9900CC"/>
                </a:solidFill>
                <a:latin typeface="Arial" panose="020B0604020202020204" pitchFamily="34" charset="0"/>
              </a:rPr>
              <a:t>fundamental biology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Biological pathways involving target can be probed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New biological processes can be discovered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534400" y="76200"/>
            <a:ext cx="414338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349250" y="6386513"/>
            <a:ext cx="852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Falsey et al., </a:t>
            </a:r>
            <a:r>
              <a:rPr lang="en-US" altLang="en-US" sz="1800" b="0" i="1">
                <a:latin typeface="Arial" panose="020B0604020202020204" pitchFamily="34" charset="0"/>
              </a:rPr>
              <a:t>Nat. Chem. Biol.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2006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2</a:t>
            </a:r>
            <a:r>
              <a:rPr lang="en-US" altLang="en-US" sz="1800" b="0">
                <a:latin typeface="Arial" panose="020B0604020202020204" pitchFamily="34" charset="0"/>
              </a:rPr>
              <a:t>, 33</a:t>
            </a:r>
          </a:p>
        </p:txBody>
      </p:sp>
      <p:sp>
        <p:nvSpPr>
          <p:cNvPr id="31747" name="Text Box 9"/>
          <p:cNvSpPr txBox="1">
            <a:spLocks noChangeArrowheads="1"/>
          </p:cNvSpPr>
          <p:nvPr/>
        </p:nvSpPr>
        <p:spPr bwMode="auto">
          <a:xfrm>
            <a:off x="2730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 err="1">
                <a:solidFill>
                  <a:srgbClr val="0000FF"/>
                </a:solidFill>
                <a:latin typeface="Arial Bold" charset="0"/>
              </a:rPr>
              <a:t>Withaferin</a:t>
            </a: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 A: SAR and </a:t>
            </a:r>
            <a:r>
              <a:rPr lang="en-US" altLang="en-US" sz="3400" dirty="0" err="1">
                <a:solidFill>
                  <a:srgbClr val="0000FF"/>
                </a:solidFill>
                <a:latin typeface="Arial Bold" charset="0"/>
              </a:rPr>
              <a:t>biotinylation</a:t>
            </a:r>
            <a:endParaRPr lang="en-US" altLang="en-US" sz="3400" dirty="0">
              <a:solidFill>
                <a:srgbClr val="0000FF"/>
              </a:solidFill>
              <a:latin typeface="Arial Bold" charset="0"/>
            </a:endParaRPr>
          </a:p>
        </p:txBody>
      </p:sp>
      <p:grpSp>
        <p:nvGrpSpPr>
          <p:cNvPr id="31748" name="Group 12"/>
          <p:cNvGrpSpPr>
            <a:grpSpLocks/>
          </p:cNvGrpSpPr>
          <p:nvPr/>
        </p:nvGrpSpPr>
        <p:grpSpPr bwMode="auto">
          <a:xfrm>
            <a:off x="381000" y="3441700"/>
            <a:ext cx="8553450" cy="2787650"/>
            <a:chOff x="240" y="2288"/>
            <a:chExt cx="5388" cy="1756"/>
          </a:xfrm>
        </p:grpSpPr>
        <p:pic>
          <p:nvPicPr>
            <p:cNvPr id="3175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304"/>
              <a:ext cx="5388" cy="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1" name="Rectangle 11"/>
            <p:cNvSpPr>
              <a:spLocks noChangeArrowheads="1"/>
            </p:cNvSpPr>
            <p:nvPr/>
          </p:nvSpPr>
          <p:spPr bwMode="auto">
            <a:xfrm>
              <a:off x="1440" y="2288"/>
              <a:ext cx="720" cy="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736600"/>
            <a:ext cx="49720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534400" y="76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5"/>
          <p:cNvGraphicFramePr>
            <a:graphicFrameLocks noChangeAspect="1"/>
          </p:cNvGraphicFramePr>
          <p:nvPr/>
        </p:nvGraphicFramePr>
        <p:xfrm>
          <a:off x="228600" y="774700"/>
          <a:ext cx="24511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Image" r:id="rId3" imgW="1045880" imgH="1777425" progId="Photoshop.Image.7">
                  <p:embed/>
                </p:oleObj>
              </mc:Choice>
              <mc:Fallback>
                <p:oleObj name="Image" r:id="rId3" imgW="1045880" imgH="1777425" progId="Photoshop.Image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74700"/>
                        <a:ext cx="24511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7"/>
          <p:cNvGraphicFramePr>
            <a:graphicFrameLocks noChangeAspect="1"/>
          </p:cNvGraphicFramePr>
          <p:nvPr/>
        </p:nvGraphicFramePr>
        <p:xfrm>
          <a:off x="3581400" y="1295400"/>
          <a:ext cx="3505200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Image" r:id="rId5" imgW="2034286" imgH="1463089" progId="Photoshop.Image.7">
                  <p:embed/>
                </p:oleObj>
              </mc:Choice>
              <mc:Fallback>
                <p:oleObj name="Image" r:id="rId5" imgW="2034286" imgH="1463089" progId="Photoshop.Image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295400"/>
                        <a:ext cx="3505200" cy="252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1993900" y="5791200"/>
            <a:ext cx="519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009900"/>
                </a:solidFill>
                <a:latin typeface="Arial" panose="020B0604020202020204" pitchFamily="34" charset="0"/>
              </a:rPr>
              <a:t>Absent</a:t>
            </a: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 band is the putative target!</a:t>
            </a:r>
          </a:p>
        </p:txBody>
      </p:sp>
      <p:sp>
        <p:nvSpPr>
          <p:cNvPr id="33797" name="Text Box 10"/>
          <p:cNvSpPr txBox="1">
            <a:spLocks noChangeArrowheads="1"/>
          </p:cNvSpPr>
          <p:nvPr/>
        </p:nvSpPr>
        <p:spPr bwMode="auto">
          <a:xfrm>
            <a:off x="809625" y="4949825"/>
            <a:ext cx="1781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FF"/>
                </a:solidFill>
                <a:latin typeface="Arial" panose="020B0604020202020204" pitchFamily="34" charset="0"/>
              </a:rPr>
              <a:t>SYPRO Ruby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FF"/>
                </a:solidFill>
                <a:latin typeface="Arial" panose="020B0604020202020204" pitchFamily="34" charset="0"/>
              </a:rPr>
              <a:t>staining</a:t>
            </a:r>
          </a:p>
        </p:txBody>
      </p:sp>
      <p:sp>
        <p:nvSpPr>
          <p:cNvPr id="33798" name="Text Box 11"/>
          <p:cNvSpPr txBox="1">
            <a:spLocks noChangeArrowheads="1"/>
          </p:cNvSpPr>
          <p:nvPr/>
        </p:nvSpPr>
        <p:spPr bwMode="auto">
          <a:xfrm>
            <a:off x="3581400" y="4114800"/>
            <a:ext cx="5029200" cy="13112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Multiple proteins bind non-specifically,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but only one band is </a:t>
            </a:r>
            <a:r>
              <a:rPr lang="en-US" altLang="en-US" sz="2000">
                <a:solidFill>
                  <a:srgbClr val="009900"/>
                </a:solidFill>
                <a:latin typeface="Arial" panose="020B0604020202020204" pitchFamily="34" charset="0"/>
              </a:rPr>
              <a:t>not present</a:t>
            </a:r>
            <a:r>
              <a:rPr lang="en-US" altLang="en-US" sz="2000">
                <a:latin typeface="Arial" panose="020B0604020202020204" pitchFamily="34" charset="0"/>
              </a:rPr>
              <a:t> when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resin is incubated in presence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free withaferin A</a:t>
            </a:r>
          </a:p>
        </p:txBody>
      </p:sp>
      <p:sp>
        <p:nvSpPr>
          <p:cNvPr id="33799" name="Line 12"/>
          <p:cNvSpPr>
            <a:spLocks noChangeShapeType="1"/>
          </p:cNvSpPr>
          <p:nvPr/>
        </p:nvSpPr>
        <p:spPr bwMode="auto">
          <a:xfrm>
            <a:off x="838200" y="1155700"/>
            <a:ext cx="304800" cy="5334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273050" y="58738"/>
            <a:ext cx="8604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Arial Bold" charset="0"/>
              </a:rPr>
              <a:t>Withaferin</a:t>
            </a: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 A: Identification of target</a:t>
            </a:r>
          </a:p>
        </p:txBody>
      </p:sp>
      <p:sp>
        <p:nvSpPr>
          <p:cNvPr id="33801" name="Rectangle 12"/>
          <p:cNvSpPr>
            <a:spLocks noChangeArrowheads="1"/>
          </p:cNvSpPr>
          <p:nvPr/>
        </p:nvSpPr>
        <p:spPr bwMode="auto">
          <a:xfrm>
            <a:off x="5757863" y="3143250"/>
            <a:ext cx="1019175" cy="228600"/>
          </a:xfrm>
          <a:prstGeom prst="rect">
            <a:avLst/>
          </a:prstGeom>
          <a:noFill/>
          <a:ln w="1905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3802" name="Rectangle 13"/>
          <p:cNvSpPr>
            <a:spLocks noChangeArrowheads="1"/>
          </p:cNvSpPr>
          <p:nvPr/>
        </p:nvSpPr>
        <p:spPr bwMode="auto">
          <a:xfrm>
            <a:off x="5586413" y="2743200"/>
            <a:ext cx="766762" cy="228600"/>
          </a:xfrm>
          <a:prstGeom prst="rect">
            <a:avLst/>
          </a:prstGeom>
          <a:noFill/>
          <a:ln w="19050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 flipH="1">
            <a:off x="2565400" y="4178300"/>
            <a:ext cx="452438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Text Box 7"/>
          <p:cNvSpPr txBox="1">
            <a:spLocks noChangeArrowheads="1"/>
          </p:cNvSpPr>
          <p:nvPr/>
        </p:nvSpPr>
        <p:spPr bwMode="auto">
          <a:xfrm>
            <a:off x="349250" y="6386513"/>
            <a:ext cx="852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Falsey et al., </a:t>
            </a:r>
            <a:r>
              <a:rPr lang="en-US" altLang="en-US" sz="1800" b="0" i="1">
                <a:latin typeface="Arial" panose="020B0604020202020204" pitchFamily="34" charset="0"/>
              </a:rPr>
              <a:t>Nat. Chem. Biol.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2006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2</a:t>
            </a:r>
            <a:r>
              <a:rPr lang="en-US" altLang="en-US" sz="1800" b="0">
                <a:latin typeface="Arial" panose="020B0604020202020204" pitchFamily="34" charset="0"/>
              </a:rPr>
              <a:t>, 33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534400" y="76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600075" y="762000"/>
            <a:ext cx="79517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Protein target excised from gel, digested with trypsin,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and identified by LC-MS/MS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1098550" y="1752600"/>
            <a:ext cx="6953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 noncontinuous peptide fragments detected,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covering 42% of protein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38385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4724400" y="2774950"/>
            <a:ext cx="35544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Sequence corresponds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to human protein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Annexin II</a:t>
            </a:r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273050" y="58738"/>
            <a:ext cx="8604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Arial Bold" charset="0"/>
              </a:rPr>
              <a:t>Withaferin</a:t>
            </a: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 A: Identification of target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010150" y="4445000"/>
            <a:ext cx="3041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808080"/>
                </a:solidFill>
                <a:latin typeface="Arial" panose="020B0604020202020204" pitchFamily="34" charset="0"/>
              </a:rPr>
              <a:t>(molecular modeling of binding interaction – see manuscript)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349250" y="6386513"/>
            <a:ext cx="852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Falsey et al., </a:t>
            </a:r>
            <a:r>
              <a:rPr lang="en-US" altLang="en-US" sz="1800" b="0" i="1">
                <a:latin typeface="Arial" panose="020B0604020202020204" pitchFamily="34" charset="0"/>
              </a:rPr>
              <a:t>Nat. Chem. Biol.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2006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2</a:t>
            </a:r>
            <a:r>
              <a:rPr lang="en-US" altLang="en-US" sz="1800" b="0">
                <a:latin typeface="Arial" panose="020B0604020202020204" pitchFamily="34" charset="0"/>
              </a:rPr>
              <a:t>, 33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534400" y="76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501650" y="762000"/>
            <a:ext cx="8375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9250" indent="-349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1.	Incubation of biotinylated-WA with lysate;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	proteins run on SDS-PAGE gel and probed for </a:t>
            </a:r>
            <a:r>
              <a:rPr lang="en-US" altLang="en-US" sz="2400" u="sng">
                <a:solidFill>
                  <a:srgbClr val="9900CC"/>
                </a:solidFill>
                <a:latin typeface="Arial" panose="020B0604020202020204" pitchFamily="34" charset="0"/>
              </a:rPr>
              <a:t>biotin</a:t>
            </a:r>
            <a:endParaRPr lang="en-US" altLang="en-US" sz="2400">
              <a:solidFill>
                <a:srgbClr val="9900CC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501650" y="1797050"/>
            <a:ext cx="762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9250" indent="-349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2.	Incubation of biotinylated-WA with lysate; proteins captured on streptavidin resin, eluted, and analyzed by western blot for </a:t>
            </a:r>
            <a:r>
              <a:rPr lang="en-US" altLang="en-US" sz="2400" u="sng">
                <a:solidFill>
                  <a:srgbClr val="009900"/>
                </a:solidFill>
                <a:latin typeface="Arial" panose="020B0604020202020204" pitchFamily="34" charset="0"/>
              </a:rPr>
              <a:t>annexin II</a:t>
            </a:r>
          </a:p>
        </p:txBody>
      </p:sp>
      <p:sp>
        <p:nvSpPr>
          <p:cNvPr id="35844" name="Text Box 13"/>
          <p:cNvSpPr txBox="1">
            <a:spLocks noChangeArrowheads="1"/>
          </p:cNvSpPr>
          <p:nvPr/>
        </p:nvSpPr>
        <p:spPr bwMode="auto">
          <a:xfrm>
            <a:off x="158750" y="58738"/>
            <a:ext cx="86042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 err="1">
                <a:solidFill>
                  <a:srgbClr val="0000FF"/>
                </a:solidFill>
                <a:latin typeface="Arial Bold" charset="0"/>
              </a:rPr>
              <a:t>Withaferin</a:t>
            </a:r>
            <a:r>
              <a:rPr lang="en-US" altLang="en-US" sz="3000" dirty="0">
                <a:solidFill>
                  <a:srgbClr val="0000FF"/>
                </a:solidFill>
                <a:latin typeface="Arial Bold" charset="0"/>
              </a:rPr>
              <a:t> A binds covalently to </a:t>
            </a:r>
            <a:r>
              <a:rPr lang="en-US" altLang="en-US" sz="3000" dirty="0" err="1">
                <a:solidFill>
                  <a:srgbClr val="0000FF"/>
                </a:solidFill>
                <a:latin typeface="Arial Bold" charset="0"/>
              </a:rPr>
              <a:t>annexin</a:t>
            </a:r>
            <a:r>
              <a:rPr lang="en-US" altLang="en-US" sz="3000" dirty="0">
                <a:solidFill>
                  <a:srgbClr val="0000FF"/>
                </a:solidFill>
                <a:latin typeface="Arial Bold" charset="0"/>
              </a:rPr>
              <a:t> II</a:t>
            </a:r>
          </a:p>
        </p:txBody>
      </p:sp>
      <p:grpSp>
        <p:nvGrpSpPr>
          <p:cNvPr id="35845" name="Group 15"/>
          <p:cNvGrpSpPr>
            <a:grpSpLocks/>
          </p:cNvGrpSpPr>
          <p:nvPr/>
        </p:nvGrpSpPr>
        <p:grpSpPr bwMode="auto">
          <a:xfrm>
            <a:off x="228600" y="3352800"/>
            <a:ext cx="4953000" cy="2438400"/>
            <a:chOff x="144" y="2112"/>
            <a:chExt cx="3120" cy="1536"/>
          </a:xfrm>
        </p:grpSpPr>
        <p:graphicFrame>
          <p:nvGraphicFramePr>
            <p:cNvPr id="35851" name="Object 4"/>
            <p:cNvGraphicFramePr>
              <a:graphicFrameLocks noChangeAspect="1"/>
            </p:cNvGraphicFramePr>
            <p:nvPr/>
          </p:nvGraphicFramePr>
          <p:xfrm>
            <a:off x="144" y="2112"/>
            <a:ext cx="3120" cy="1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9" name="Image" r:id="rId3" imgW="1937143" imgH="954286" progId="Photoshop.Image.7">
                    <p:embed/>
                  </p:oleObj>
                </mc:Choice>
                <mc:Fallback>
                  <p:oleObj name="Image" r:id="rId3" imgW="1937143" imgH="954286" progId="Photoshop.Image.7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2112"/>
                          <a:ext cx="3120" cy="15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52" name="Rectangle 14"/>
            <p:cNvSpPr>
              <a:spLocks noChangeArrowheads="1"/>
            </p:cNvSpPr>
            <p:nvPr/>
          </p:nvSpPr>
          <p:spPr bwMode="auto">
            <a:xfrm>
              <a:off x="144" y="2112"/>
              <a:ext cx="336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6096000" y="4775200"/>
            <a:ext cx="284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streptavidin probe</a:t>
            </a:r>
          </a:p>
        </p:txBody>
      </p:sp>
      <p:sp>
        <p:nvSpPr>
          <p:cNvPr id="35847" name="Line 6"/>
          <p:cNvSpPr>
            <a:spLocks noChangeShapeType="1"/>
          </p:cNvSpPr>
          <p:nvPr/>
        </p:nvSpPr>
        <p:spPr bwMode="auto">
          <a:xfrm flipH="1">
            <a:off x="5181600" y="5029200"/>
            <a:ext cx="838200" cy="0"/>
          </a:xfrm>
          <a:prstGeom prst="line">
            <a:avLst/>
          </a:prstGeom>
          <a:noFill/>
          <a:ln w="19050">
            <a:solidFill>
              <a:srgbClr val="9900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096000" y="5283200"/>
            <a:ext cx="294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annexin II antibody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4876800" y="5511800"/>
            <a:ext cx="11430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Text Box 7"/>
          <p:cNvSpPr txBox="1">
            <a:spLocks noChangeArrowheads="1"/>
          </p:cNvSpPr>
          <p:nvPr/>
        </p:nvSpPr>
        <p:spPr bwMode="auto">
          <a:xfrm>
            <a:off x="349250" y="6386513"/>
            <a:ext cx="852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Falsey et al., </a:t>
            </a:r>
            <a:r>
              <a:rPr lang="en-US" altLang="en-US" sz="1800" b="0" i="1">
                <a:latin typeface="Arial" panose="020B0604020202020204" pitchFamily="34" charset="0"/>
              </a:rPr>
              <a:t>Nat. Chem. Biol.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2006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2</a:t>
            </a:r>
            <a:r>
              <a:rPr lang="en-US" altLang="en-US" sz="1800" b="0">
                <a:latin typeface="Arial" panose="020B0604020202020204" pitchFamily="34" charset="0"/>
              </a:rPr>
              <a:t>, 33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534400" y="76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158750" y="58738"/>
            <a:ext cx="86042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 err="1">
                <a:solidFill>
                  <a:srgbClr val="0000FF"/>
                </a:solidFill>
                <a:latin typeface="Arial Bold" charset="0"/>
              </a:rPr>
              <a:t>Withaferin</a:t>
            </a:r>
            <a:r>
              <a:rPr lang="en-US" altLang="en-US" sz="3000" dirty="0">
                <a:solidFill>
                  <a:srgbClr val="0000FF"/>
                </a:solidFill>
                <a:latin typeface="Arial Bold" charset="0"/>
              </a:rPr>
              <a:t> A binds covalently to </a:t>
            </a:r>
            <a:r>
              <a:rPr lang="en-US" altLang="en-US" sz="3000" dirty="0" err="1">
                <a:solidFill>
                  <a:srgbClr val="0000FF"/>
                </a:solidFill>
                <a:latin typeface="Arial Bold" charset="0"/>
              </a:rPr>
              <a:t>annexin</a:t>
            </a:r>
            <a:r>
              <a:rPr lang="en-US" altLang="en-US" sz="3000" dirty="0">
                <a:solidFill>
                  <a:srgbClr val="0000FF"/>
                </a:solidFill>
                <a:latin typeface="Arial Bold" charset="0"/>
              </a:rPr>
              <a:t> II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209675" y="685800"/>
            <a:ext cx="6524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Mass of </a:t>
            </a: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annexin II</a:t>
            </a:r>
            <a:r>
              <a:rPr lang="en-US" altLang="en-US" sz="2400">
                <a:latin typeface="Arial" panose="020B0604020202020204" pitchFamily="34" charset="0"/>
              </a:rPr>
              <a:t> increases by 470 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after treatment with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withaferin A</a:t>
            </a:r>
            <a:r>
              <a:rPr lang="en-US" altLang="en-US" sz="2400">
                <a:latin typeface="Arial" panose="020B0604020202020204" pitchFamily="34" charset="0"/>
              </a:rPr>
              <a:t> (MW = 470)</a:t>
            </a:r>
          </a:p>
        </p:txBody>
      </p:sp>
      <p:pic>
        <p:nvPicPr>
          <p:cNvPr id="36869" name="Picture 8" descr="withaferin 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300288"/>
            <a:ext cx="24003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4"/>
          <p:cNvSpPr txBox="1">
            <a:spLocks noChangeArrowheads="1"/>
          </p:cNvSpPr>
          <p:nvPr/>
        </p:nvSpPr>
        <p:spPr bwMode="auto">
          <a:xfrm>
            <a:off x="5607050" y="2362200"/>
            <a:ext cx="145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9900"/>
                </a:solidFill>
                <a:latin typeface="Arial" panose="020B0604020202020204" pitchFamily="34" charset="0"/>
              </a:rPr>
              <a:t>Cys133 </a:t>
            </a:r>
            <a:r>
              <a:rPr lang="en-US" altLang="en-US" sz="1800">
                <a:latin typeface="Arial" panose="020B0604020202020204" pitchFamily="34" charset="0"/>
              </a:rPr>
              <a:t>adds at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C3</a:t>
            </a:r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 flipV="1">
            <a:off x="5956300" y="3683000"/>
            <a:ext cx="339725" cy="342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Text Box 6"/>
          <p:cNvSpPr txBox="1">
            <a:spLocks noChangeArrowheads="1"/>
          </p:cNvSpPr>
          <p:nvPr/>
        </p:nvSpPr>
        <p:spPr bwMode="auto">
          <a:xfrm>
            <a:off x="6934200" y="3717925"/>
            <a:ext cx="2025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808080"/>
                </a:solidFill>
                <a:latin typeface="Arial" panose="020B0604020202020204" pitchFamily="34" charset="0"/>
              </a:rPr>
              <a:t>(per molecular modeling)</a:t>
            </a:r>
          </a:p>
        </p:txBody>
      </p:sp>
      <p:sp>
        <p:nvSpPr>
          <p:cNvPr id="36873" name="Text Box 7"/>
          <p:cNvSpPr txBox="1">
            <a:spLocks noChangeArrowheads="1"/>
          </p:cNvSpPr>
          <p:nvPr/>
        </p:nvSpPr>
        <p:spPr bwMode="auto">
          <a:xfrm>
            <a:off x="349250" y="6386513"/>
            <a:ext cx="852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Falsey et al., </a:t>
            </a:r>
            <a:r>
              <a:rPr lang="en-US" altLang="en-US" sz="1800" b="0" i="1">
                <a:latin typeface="Arial" panose="020B0604020202020204" pitchFamily="34" charset="0"/>
              </a:rPr>
              <a:t>Nat. Chem. Biol.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2006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2</a:t>
            </a:r>
            <a:r>
              <a:rPr lang="en-US" altLang="en-US" sz="1800" b="0">
                <a:latin typeface="Arial" panose="020B0604020202020204" pitchFamily="34" charset="0"/>
              </a:rPr>
              <a:t>, 33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534400" y="76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685800" y="2779713"/>
            <a:ext cx="77803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Annexin II knockdown with RNAi was unsuccessful,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“presumably due to the relative abundance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and stability of the protein”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436688" y="4121150"/>
            <a:ext cx="6278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Transient increase in annexin II levels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</a:rPr>
              <a:t>increases</a:t>
            </a:r>
            <a:r>
              <a:rPr lang="en-US" altLang="en-US" sz="2400">
                <a:latin typeface="Arial" panose="020B0604020202020204" pitchFamily="34" charset="0"/>
              </a:rPr>
              <a:t> the sensitivity of cells to WA (?)</a:t>
            </a:r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196850" y="58738"/>
            <a:ext cx="86042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100" dirty="0">
                <a:solidFill>
                  <a:srgbClr val="0000FF"/>
                </a:solidFill>
                <a:latin typeface="Arial Bold" charset="0"/>
              </a:rPr>
              <a:t>Exploring biological mode of action of WA</a:t>
            </a:r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1347788" y="762000"/>
            <a:ext cx="6456362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Does WA kill cells by binding to annexin II?</a:t>
            </a:r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341313" y="1333500"/>
            <a:ext cx="7496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 </a:t>
            </a: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Annexin II</a:t>
            </a:r>
            <a:r>
              <a:rPr lang="en-US" altLang="en-US" sz="2400">
                <a:latin typeface="Arial" panose="020B0604020202020204" pitchFamily="34" charset="0"/>
              </a:rPr>
              <a:t> normally leads to F-actin bundling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WA</a:t>
            </a:r>
            <a:r>
              <a:rPr lang="en-US" altLang="en-US" sz="2400">
                <a:latin typeface="Arial" panose="020B0604020202020204" pitchFamily="34" charset="0"/>
              </a:rPr>
              <a:t> occupies site on </a:t>
            </a: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annexin II</a:t>
            </a:r>
            <a:r>
              <a:rPr lang="en-US" altLang="en-US" sz="2400">
                <a:latin typeface="Arial" panose="020B0604020202020204" pitchFamily="34" charset="0"/>
              </a:rPr>
              <a:t> where actin binds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WA</a:t>
            </a:r>
            <a:r>
              <a:rPr lang="en-US" altLang="en-US" sz="2400">
                <a:latin typeface="Arial" panose="020B0604020202020204" pitchFamily="34" charset="0"/>
              </a:rPr>
              <a:t> shown to disrupt actin cytoskeleton</a:t>
            </a:r>
          </a:p>
        </p:txBody>
      </p:sp>
      <p:sp>
        <p:nvSpPr>
          <p:cNvPr id="26632" name="Text Box 3"/>
          <p:cNvSpPr txBox="1">
            <a:spLocks noChangeArrowheads="1"/>
          </p:cNvSpPr>
          <p:nvPr/>
        </p:nvSpPr>
        <p:spPr bwMode="auto">
          <a:xfrm>
            <a:off x="349250" y="5405438"/>
            <a:ext cx="8451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Although full biology is not yet understood, annexin II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has been identified as a promising therapeutic target</a:t>
            </a:r>
          </a:p>
        </p:txBody>
      </p:sp>
      <p:sp>
        <p:nvSpPr>
          <p:cNvPr id="26633" name="Line 11"/>
          <p:cNvSpPr>
            <a:spLocks noChangeShapeType="1"/>
          </p:cNvSpPr>
          <p:nvPr/>
        </p:nvSpPr>
        <p:spPr bwMode="auto">
          <a:xfrm>
            <a:off x="228600" y="520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897" name="Text Box 7"/>
          <p:cNvSpPr txBox="1">
            <a:spLocks noChangeArrowheads="1"/>
          </p:cNvSpPr>
          <p:nvPr/>
        </p:nvSpPr>
        <p:spPr bwMode="auto">
          <a:xfrm>
            <a:off x="349250" y="6386513"/>
            <a:ext cx="852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Falsey et al., </a:t>
            </a:r>
            <a:r>
              <a:rPr lang="en-US" altLang="en-US" sz="1800" b="0" i="1">
                <a:latin typeface="Arial" panose="020B0604020202020204" pitchFamily="34" charset="0"/>
              </a:rPr>
              <a:t>Nat. Chem. Biol.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2006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2</a:t>
            </a:r>
            <a:r>
              <a:rPr lang="en-US" altLang="en-US" sz="1800" b="0">
                <a:latin typeface="Arial" panose="020B0604020202020204" pitchFamily="34" charset="0"/>
              </a:rPr>
              <a:t>, 33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534400" y="76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26632" grpId="0"/>
      <p:bldP spid="266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392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241300" y="3022600"/>
            <a:ext cx="88074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Arial" panose="020B0604020202020204" pitchFamily="34" charset="0"/>
              </a:rPr>
              <a:t>At low concentrations, induces arrest at G</a:t>
            </a:r>
            <a:r>
              <a:rPr lang="en-US" altLang="en-US" sz="2100" baseline="-25000">
                <a:latin typeface="Arial" panose="020B0604020202020204" pitchFamily="34" charset="0"/>
              </a:rPr>
              <a:t>2</a:t>
            </a:r>
            <a:r>
              <a:rPr lang="en-US" altLang="en-US" sz="2100">
                <a:latin typeface="Arial" panose="020B0604020202020204" pitchFamily="34" charset="0"/>
              </a:rPr>
              <a:t>/M transition of cell cycle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Arial" panose="020B0604020202020204" pitchFamily="34" charset="0"/>
              </a:rPr>
              <a:t>(common for tubulin ligands; important for mitotic spindle)</a:t>
            </a:r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733800"/>
            <a:ext cx="374650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4197350" y="4664075"/>
            <a:ext cx="4679950" cy="14462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No evidence for interaction with tubulin. Diazonamide-treated mice have no side effects observed with tubulin binders.</a:t>
            </a:r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2730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 err="1">
                <a:solidFill>
                  <a:srgbClr val="0000FF"/>
                </a:solidFill>
                <a:latin typeface="Arial Bold" charset="0"/>
              </a:rPr>
              <a:t>Diazonamide</a:t>
            </a: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 A: Biological activity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49250" y="6386513"/>
            <a:ext cx="852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Wang et al., </a:t>
            </a:r>
            <a:r>
              <a:rPr lang="en-US" altLang="en-US" sz="1800" b="0" i="1">
                <a:latin typeface="Arial" panose="020B0604020202020204" pitchFamily="34" charset="0"/>
              </a:rPr>
              <a:t>Proc. Natl. Acad. Sci. USA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2007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104</a:t>
            </a:r>
            <a:r>
              <a:rPr lang="en-US" altLang="en-US" sz="1800" b="0">
                <a:latin typeface="Arial" panose="020B0604020202020204" pitchFamily="34" charset="0"/>
              </a:rPr>
              <a:t>, 2068</a:t>
            </a:r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 flipV="1">
            <a:off x="174625" y="2578100"/>
            <a:ext cx="4683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Text Box 6"/>
          <p:cNvSpPr txBox="1">
            <a:spLocks noChangeArrowheads="1"/>
          </p:cNvSpPr>
          <p:nvPr/>
        </p:nvSpPr>
        <p:spPr bwMode="auto">
          <a:xfrm>
            <a:off x="5410200" y="2041525"/>
            <a:ext cx="1212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9900"/>
                </a:solidFill>
                <a:latin typeface="Arial" panose="020B0604020202020204" pitchFamily="34" charset="0"/>
              </a:rPr>
              <a:t>(inactive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9900"/>
                </a:solidFill>
                <a:latin typeface="Arial" panose="020B0604020202020204" pitchFamily="34" charset="0"/>
              </a:rPr>
              <a:t>control)</a:t>
            </a:r>
          </a:p>
        </p:txBody>
      </p:sp>
      <p:sp>
        <p:nvSpPr>
          <p:cNvPr id="38922" name="Rectangle 14"/>
          <p:cNvSpPr>
            <a:spLocks noChangeArrowheads="1"/>
          </p:cNvSpPr>
          <p:nvPr/>
        </p:nvSpPr>
        <p:spPr bwMode="auto">
          <a:xfrm>
            <a:off x="220663" y="1014413"/>
            <a:ext cx="180975" cy="177800"/>
          </a:xfrm>
          <a:prstGeom prst="rect">
            <a:avLst/>
          </a:prstGeom>
          <a:noFill/>
          <a:ln w="19050" algn="ctr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8923" name="Rectangle 15"/>
          <p:cNvSpPr>
            <a:spLocks noChangeArrowheads="1"/>
          </p:cNvSpPr>
          <p:nvPr/>
        </p:nvSpPr>
        <p:spPr bwMode="auto">
          <a:xfrm>
            <a:off x="3416300" y="1014413"/>
            <a:ext cx="180975" cy="177800"/>
          </a:xfrm>
          <a:prstGeom prst="rect">
            <a:avLst/>
          </a:prstGeom>
          <a:noFill/>
          <a:ln w="19050" algn="ctr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8924" name="Rectangle 16"/>
          <p:cNvSpPr>
            <a:spLocks noChangeArrowheads="1"/>
          </p:cNvSpPr>
          <p:nvPr/>
        </p:nvSpPr>
        <p:spPr bwMode="auto">
          <a:xfrm>
            <a:off x="1347788" y="2789238"/>
            <a:ext cx="428625" cy="177800"/>
          </a:xfrm>
          <a:prstGeom prst="rect">
            <a:avLst/>
          </a:prstGeom>
          <a:noFill/>
          <a:ln w="19050" algn="ctr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8925" name="Rectangle 17"/>
          <p:cNvSpPr>
            <a:spLocks noChangeArrowheads="1"/>
          </p:cNvSpPr>
          <p:nvPr/>
        </p:nvSpPr>
        <p:spPr bwMode="auto">
          <a:xfrm>
            <a:off x="4019550" y="2489200"/>
            <a:ext cx="428625" cy="177800"/>
          </a:xfrm>
          <a:prstGeom prst="rect">
            <a:avLst/>
          </a:prstGeom>
          <a:noFill/>
          <a:ln w="19050" algn="ctr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8926" name="Text Box 6"/>
          <p:cNvSpPr txBox="1">
            <a:spLocks noChangeArrowheads="1"/>
          </p:cNvSpPr>
          <p:nvPr/>
        </p:nvSpPr>
        <p:spPr bwMode="auto">
          <a:xfrm>
            <a:off x="6761163" y="1990725"/>
            <a:ext cx="874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9900CC"/>
                </a:solidFill>
                <a:latin typeface="Arial" panose="020B0604020202020204" pitchFamily="34" charset="0"/>
              </a:rPr>
              <a:t>biotin</a:t>
            </a:r>
          </a:p>
        </p:txBody>
      </p:sp>
      <p:sp>
        <p:nvSpPr>
          <p:cNvPr id="38927" name="Rectangle 20"/>
          <p:cNvSpPr>
            <a:spLocks noChangeArrowheads="1"/>
          </p:cNvSpPr>
          <p:nvPr/>
        </p:nvSpPr>
        <p:spPr bwMode="auto">
          <a:xfrm>
            <a:off x="6508750" y="1566863"/>
            <a:ext cx="285750" cy="177800"/>
          </a:xfrm>
          <a:prstGeom prst="rect">
            <a:avLst/>
          </a:prstGeom>
          <a:noFill/>
          <a:ln w="19050" algn="ctr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8928" name="Line 9"/>
          <p:cNvSpPr>
            <a:spLocks noChangeShapeType="1"/>
          </p:cNvSpPr>
          <p:nvPr/>
        </p:nvSpPr>
        <p:spPr bwMode="auto">
          <a:xfrm flipV="1">
            <a:off x="2222500" y="2041525"/>
            <a:ext cx="228600" cy="300038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Text Box 6"/>
          <p:cNvSpPr txBox="1">
            <a:spLocks noChangeArrowheads="1"/>
          </p:cNvSpPr>
          <p:nvPr/>
        </p:nvSpPr>
        <p:spPr bwMode="auto">
          <a:xfrm>
            <a:off x="4127500" y="3886200"/>
            <a:ext cx="4762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FF0000"/>
                </a:solidFill>
                <a:latin typeface="Arial" panose="020B0604020202020204" pitchFamily="34" charset="0"/>
              </a:rPr>
              <a:t>red = antibody against </a:t>
            </a:r>
            <a:r>
              <a:rPr lang="en-US" altLang="en-US" sz="170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1700">
                <a:solidFill>
                  <a:srgbClr val="FF0000"/>
                </a:solidFill>
                <a:latin typeface="Arial" panose="020B0604020202020204" pitchFamily="34" charset="0"/>
              </a:rPr>
              <a:t>-tubulin = spindles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FF"/>
                </a:solidFill>
                <a:latin typeface="Arial" panose="020B0604020202020204" pitchFamily="34" charset="0"/>
              </a:rPr>
              <a:t>blue = stain for DNA (DAPI) = nucleus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8534400" y="76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1828800"/>
            <a:ext cx="22812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2306638"/>
            <a:ext cx="2447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366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SDS-PAGE of pull-down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1854200" y="711200"/>
            <a:ext cx="543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OAT = ornithine </a:t>
            </a:r>
            <a:r>
              <a:rPr lang="en-US" altLang="en-US" sz="2400">
                <a:solidFill>
                  <a:srgbClr val="0099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-amino transferase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5511800" y="1387475"/>
            <a:ext cx="2028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Western blot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of pull-down</a:t>
            </a: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158750" y="58738"/>
            <a:ext cx="86042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100" dirty="0">
                <a:solidFill>
                  <a:srgbClr val="0000FF"/>
                </a:solidFill>
                <a:latin typeface="Arial Bold" charset="0"/>
              </a:rPr>
              <a:t>Biological target of </a:t>
            </a:r>
            <a:r>
              <a:rPr lang="en-US" altLang="en-US" sz="3100" dirty="0" err="1">
                <a:solidFill>
                  <a:srgbClr val="0000FF"/>
                </a:solidFill>
                <a:latin typeface="Arial Bold" charset="0"/>
              </a:rPr>
              <a:t>diazonamide</a:t>
            </a:r>
            <a:r>
              <a:rPr lang="en-US" altLang="en-US" sz="3100" dirty="0">
                <a:solidFill>
                  <a:srgbClr val="0000FF"/>
                </a:solidFill>
                <a:latin typeface="Arial Bold" charset="0"/>
              </a:rPr>
              <a:t> A is OAT</a:t>
            </a:r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349250" y="6386513"/>
            <a:ext cx="852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Wang et al., </a:t>
            </a:r>
            <a:r>
              <a:rPr lang="en-US" altLang="en-US" sz="1800" b="0" i="1">
                <a:latin typeface="Arial" panose="020B0604020202020204" pitchFamily="34" charset="0"/>
              </a:rPr>
              <a:t>Proc. Natl. Acad. Sci. USA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2007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104</a:t>
            </a:r>
            <a:r>
              <a:rPr lang="en-US" altLang="en-US" sz="1800" b="0">
                <a:latin typeface="Arial" panose="020B0604020202020204" pitchFamily="34" charset="0"/>
              </a:rPr>
              <a:t>, 2068</a:t>
            </a:r>
          </a:p>
        </p:txBody>
      </p:sp>
      <p:sp>
        <p:nvSpPr>
          <p:cNvPr id="40969" name="Text Box 7"/>
          <p:cNvSpPr txBox="1">
            <a:spLocks noChangeArrowheads="1"/>
          </p:cNvSpPr>
          <p:nvPr/>
        </p:nvSpPr>
        <p:spPr bwMode="auto">
          <a:xfrm>
            <a:off x="3657600" y="4845050"/>
            <a:ext cx="257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(reason for two bands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uncertain)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534400" y="76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711200" y="685800"/>
            <a:ext cx="7799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OAT levels knocked down using siRNA in HeLa cells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306388" y="1282700"/>
            <a:ext cx="8493125" cy="8223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Arial" panose="020B0604020202020204" pitchFamily="34" charset="0"/>
              </a:rPr>
              <a:t>Outcome</a:t>
            </a:r>
            <a:r>
              <a:rPr lang="en-US" altLang="en-US" sz="2400">
                <a:latin typeface="Arial" panose="020B0604020202020204" pitchFamily="34" charset="0"/>
              </a:rPr>
              <a:t>:  Massive cell death after 3 days, with mitotic spindle defects similar to diazonamide A treatment</a:t>
            </a:r>
          </a:p>
        </p:txBody>
      </p:sp>
      <p:sp>
        <p:nvSpPr>
          <p:cNvPr id="29700" name="Text Box 10"/>
          <p:cNvSpPr txBox="1">
            <a:spLocks noChangeArrowheads="1"/>
          </p:cNvSpPr>
          <p:nvPr/>
        </p:nvSpPr>
        <p:spPr bwMode="auto">
          <a:xfrm>
            <a:off x="227013" y="5029200"/>
            <a:ext cx="8701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OAT was not previously known to be involved in mitosis, nor was it a drug target</a:t>
            </a:r>
          </a:p>
        </p:txBody>
      </p:sp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122238" y="58738"/>
            <a:ext cx="8677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Arial Bold" charset="0"/>
              </a:rPr>
              <a:t>Confirmation of </a:t>
            </a:r>
            <a:r>
              <a:rPr lang="en-US" altLang="en-US" sz="3000" dirty="0" err="1">
                <a:solidFill>
                  <a:srgbClr val="0000FF"/>
                </a:solidFill>
                <a:latin typeface="Arial Bold" charset="0"/>
              </a:rPr>
              <a:t>diazonamide</a:t>
            </a:r>
            <a:r>
              <a:rPr lang="en-US" altLang="en-US" sz="3000" dirty="0">
                <a:solidFill>
                  <a:srgbClr val="0000FF"/>
                </a:solidFill>
                <a:latin typeface="Arial Bold" charset="0"/>
              </a:rPr>
              <a:t>/OAT via siRNA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349250" y="6386513"/>
            <a:ext cx="852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Wang et al., </a:t>
            </a:r>
            <a:r>
              <a:rPr lang="en-US" altLang="en-US" sz="1800" b="0" i="1">
                <a:latin typeface="Arial" panose="020B0604020202020204" pitchFamily="34" charset="0"/>
              </a:rPr>
              <a:t>Proc. Natl. Acad. Sci. USA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2007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104</a:t>
            </a:r>
            <a:r>
              <a:rPr lang="en-US" altLang="en-US" sz="1800" b="0">
                <a:latin typeface="Arial" panose="020B0604020202020204" pitchFamily="34" charset="0"/>
              </a:rPr>
              <a:t>, 2068</a:t>
            </a:r>
          </a:p>
        </p:txBody>
      </p:sp>
      <p:pic>
        <p:nvPicPr>
          <p:cNvPr id="41991" name="Picture 10" descr="10832Fig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2311400"/>
            <a:ext cx="42926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534400" y="76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7"/>
          <p:cNvSpPr txBox="1">
            <a:spLocks noChangeArrowheads="1"/>
          </p:cNvSpPr>
          <p:nvPr/>
        </p:nvSpPr>
        <p:spPr bwMode="auto">
          <a:xfrm>
            <a:off x="1195388" y="5641975"/>
            <a:ext cx="6577012" cy="82232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These important experiments can lead both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to </a:t>
            </a:r>
            <a:r>
              <a:rPr lang="en-US" altLang="en-US" sz="2400" u="sng">
                <a:latin typeface="Arial" panose="020B0604020202020204" pitchFamily="34" charset="0"/>
              </a:rPr>
              <a:t>new biology</a:t>
            </a:r>
            <a:r>
              <a:rPr lang="en-US" altLang="en-US" sz="2400">
                <a:latin typeface="Arial" panose="020B0604020202020204" pitchFamily="34" charset="0"/>
              </a:rPr>
              <a:t> and to </a:t>
            </a:r>
            <a:r>
              <a:rPr lang="en-US" altLang="en-US" sz="2400" u="sng">
                <a:latin typeface="Arial" panose="020B0604020202020204" pitchFamily="34" charset="0"/>
              </a:rPr>
              <a:t>new medicinal targets</a:t>
            </a:r>
          </a:p>
        </p:txBody>
      </p:sp>
      <p:sp>
        <p:nvSpPr>
          <p:cNvPr id="43011" name="Text Box 8"/>
          <p:cNvSpPr txBox="1">
            <a:spLocks noChangeArrowheads="1"/>
          </p:cNvSpPr>
          <p:nvPr/>
        </p:nvSpPr>
        <p:spPr bwMode="auto">
          <a:xfrm>
            <a:off x="223838" y="58738"/>
            <a:ext cx="86772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u="sng" dirty="0">
                <a:solidFill>
                  <a:srgbClr val="0000FF"/>
                </a:solidFill>
                <a:latin typeface="Arial Bold" charset="0"/>
              </a:rPr>
              <a:t>Summary</a:t>
            </a: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Lessons learned from such investigations</a:t>
            </a: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341313" y="1409700"/>
            <a:ext cx="82391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8925" indent="-288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	Need high affinity (</a:t>
            </a:r>
            <a:r>
              <a:rPr lang="en-US" altLang="en-US" sz="2200" i="1">
                <a:latin typeface="Arial" panose="020B0604020202020204" pitchFamily="34" charset="0"/>
              </a:rPr>
              <a:t>K</a:t>
            </a:r>
            <a:r>
              <a:rPr lang="en-US" altLang="en-US" sz="2200" baseline="-25000">
                <a:latin typeface="Arial" panose="020B0604020202020204" pitchFamily="34" charset="0"/>
              </a:rPr>
              <a:t>d</a:t>
            </a:r>
            <a:r>
              <a:rPr lang="en-US" altLang="en-US" sz="2200">
                <a:latin typeface="Arial" panose="020B0604020202020204" pitchFamily="34" charset="0"/>
              </a:rPr>
              <a:t> &lt; 200 nM) of compound for its target</a:t>
            </a: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41313" y="2087563"/>
            <a:ext cx="63230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8925" indent="-288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	Covalent adducts are much easier to isolate</a:t>
            </a:r>
          </a:p>
        </p:txBody>
      </p:sp>
      <p:sp>
        <p:nvSpPr>
          <p:cNvPr id="43014" name="Text Box 3"/>
          <p:cNvSpPr txBox="1">
            <a:spLocks noChangeArrowheads="1"/>
          </p:cNvSpPr>
          <p:nvPr/>
        </p:nvSpPr>
        <p:spPr bwMode="auto">
          <a:xfrm>
            <a:off x="341313" y="2773363"/>
            <a:ext cx="57499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8925" indent="-288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	Must use an inactive control compound</a:t>
            </a:r>
          </a:p>
        </p:txBody>
      </p:sp>
      <p:sp>
        <p:nvSpPr>
          <p:cNvPr id="43015" name="Text Box 3"/>
          <p:cNvSpPr txBox="1">
            <a:spLocks noChangeArrowheads="1"/>
          </p:cNvSpPr>
          <p:nvPr/>
        </p:nvSpPr>
        <p:spPr bwMode="auto">
          <a:xfrm>
            <a:off x="341313" y="3429000"/>
            <a:ext cx="84883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	Suitable follow-up studies are required to validate that the pulled-down protein is really the compound’s target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534400" y="76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3111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Lyrica</a:t>
            </a: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806450" y="6386513"/>
            <a:ext cx="761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R. Silverman, </a:t>
            </a:r>
            <a:r>
              <a:rPr lang="en-US" altLang="en-US" sz="1800" b="0" i="1">
                <a:latin typeface="Arial" panose="020B0604020202020204" pitchFamily="34" charset="0"/>
              </a:rPr>
              <a:t>Angew. Chem. Int. Ed.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2008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47</a:t>
            </a:r>
            <a:r>
              <a:rPr lang="en-US" altLang="en-US" sz="1800" b="0">
                <a:latin typeface="Arial" panose="020B0604020202020204" pitchFamily="34" charset="0"/>
              </a:rPr>
              <a:t>, 3500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806450" y="2395538"/>
            <a:ext cx="76136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9900"/>
                </a:solidFill>
                <a:latin typeface="Arial" panose="020B0604020202020204" pitchFamily="34" charset="0"/>
              </a:rPr>
              <a:t>$1.2 billion of sales in first full year (2006)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806450" y="2006600"/>
            <a:ext cx="7613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FF"/>
                </a:solidFill>
                <a:latin typeface="Arial" panose="020B0604020202020204" pitchFamily="34" charset="0"/>
              </a:rPr>
              <a:t>Treatment for fibromyalgia (neuropathic pain)</a:t>
            </a:r>
          </a:p>
        </p:txBody>
      </p:sp>
      <p:pic>
        <p:nvPicPr>
          <p:cNvPr id="7174" name="Picture 11" descr="Ly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71500"/>
            <a:ext cx="203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2" descr="Pfiz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55638"/>
            <a:ext cx="15049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3832225" y="1339850"/>
            <a:ext cx="325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</a:t>
            </a:r>
            <a:r>
              <a:rPr lang="en-US" altLang="en-US" sz="1800" i="1">
                <a:latin typeface="Arial" panose="020B0604020202020204" pitchFamily="34" charset="0"/>
              </a:rPr>
              <a:t>S</a:t>
            </a:r>
            <a:r>
              <a:rPr lang="en-US" altLang="en-US" sz="1800">
                <a:latin typeface="Arial" panose="020B0604020202020204" pitchFamily="34" charset="0"/>
              </a:rPr>
              <a:t>)-(+)-3-isobutyl-GABA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[GABA = </a:t>
            </a:r>
            <a:r>
              <a:rPr lang="en-US" altLang="en-US" sz="1800" b="0">
                <a:latin typeface="Symbol" panose="05050102010706020507" pitchFamily="18" charset="2"/>
              </a:rPr>
              <a:t>g</a:t>
            </a:r>
            <a:r>
              <a:rPr lang="en-US" altLang="en-US" sz="1800" b="0">
                <a:latin typeface="Arial" panose="020B0604020202020204" pitchFamily="34" charset="0"/>
              </a:rPr>
              <a:t>-aminobutyric acid]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410200" y="3276600"/>
            <a:ext cx="2673350" cy="2768600"/>
            <a:chOff x="5410200" y="3276600"/>
            <a:chExt cx="2673350" cy="2768600"/>
          </a:xfrm>
        </p:grpSpPr>
        <p:pic>
          <p:nvPicPr>
            <p:cNvPr id="7187" name="Picture 16" descr="Silverman Hall Northwester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365500"/>
              <a:ext cx="2209800" cy="147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Text Box 7"/>
            <p:cNvSpPr txBox="1">
              <a:spLocks noChangeArrowheads="1"/>
            </p:cNvSpPr>
            <p:nvPr/>
          </p:nvSpPr>
          <p:spPr bwMode="auto">
            <a:xfrm>
              <a:off x="5410200" y="4851400"/>
              <a:ext cx="267335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900CC"/>
                  </a:solidFill>
                  <a:latin typeface="Arial" panose="020B0604020202020204" pitchFamily="34" charset="0"/>
                </a:rPr>
                <a:t>Silverman Hall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9900CC"/>
                  </a:solidFill>
                  <a:latin typeface="Arial" panose="020B0604020202020204" pitchFamily="34" charset="0"/>
                </a:rPr>
                <a:t>Northwestern University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9900CC"/>
                  </a:solidFill>
                  <a:latin typeface="Arial" panose="020B0604020202020204" pitchFamily="34" charset="0"/>
                </a:rPr>
                <a:t>Opened 2010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9900CC"/>
                  </a:solidFill>
                  <a:latin typeface="Arial" panose="020B0604020202020204" pitchFamily="34" charset="0"/>
                </a:rPr>
                <a:t>Cost: $100 million</a:t>
              </a:r>
            </a:p>
          </p:txBody>
        </p:sp>
        <p:sp>
          <p:nvSpPr>
            <p:cNvPr id="7189" name="Rectangle 18"/>
            <p:cNvSpPr>
              <a:spLocks noChangeArrowheads="1"/>
            </p:cNvSpPr>
            <p:nvPr/>
          </p:nvSpPr>
          <p:spPr bwMode="auto">
            <a:xfrm>
              <a:off x="5410200" y="3276600"/>
              <a:ext cx="2668588" cy="2768600"/>
            </a:xfrm>
            <a:prstGeom prst="rect">
              <a:avLst/>
            </a:prstGeom>
            <a:noFill/>
            <a:ln w="9525" algn="ctr">
              <a:solidFill>
                <a:srgbClr val="99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7178" name="Object 25"/>
          <p:cNvGraphicFramePr>
            <a:graphicFrameLocks noChangeAspect="1"/>
          </p:cNvGraphicFramePr>
          <p:nvPr/>
        </p:nvGraphicFramePr>
        <p:xfrm>
          <a:off x="2678113" y="668338"/>
          <a:ext cx="2046287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CS ChemDraw Drawing" r:id="rId7" imgW="1154811" imgH="636422" progId="ChemDraw.Document.6.0">
                  <p:embed/>
                </p:oleObj>
              </mc:Choice>
              <mc:Fallback>
                <p:oleObj name="CS ChemDraw Drawing" r:id="rId7" imgW="1154811" imgH="636422" progId="ChemDraw.Document.6.0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668338"/>
                        <a:ext cx="2046287" cy="112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9" name="Picture 26" descr="Lyrica pil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33500"/>
            <a:ext cx="12954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06450" y="2898775"/>
            <a:ext cx="3933825" cy="1863725"/>
            <a:chOff x="806450" y="2898775"/>
            <a:chExt cx="3933825" cy="1863726"/>
          </a:xfrm>
        </p:grpSpPr>
        <p:pic>
          <p:nvPicPr>
            <p:cNvPr id="7184" name="Picture 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952750"/>
              <a:ext cx="3854450" cy="1042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5" name="Picture 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188" y="4002088"/>
              <a:ext cx="3854450" cy="760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86" name="Rectangle 27"/>
            <p:cNvSpPr>
              <a:spLocks noChangeArrowheads="1"/>
            </p:cNvSpPr>
            <p:nvPr/>
          </p:nvSpPr>
          <p:spPr bwMode="auto">
            <a:xfrm>
              <a:off x="806450" y="2898775"/>
              <a:ext cx="3933825" cy="18637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06450" y="4762500"/>
            <a:ext cx="3940175" cy="1622425"/>
            <a:chOff x="806450" y="4762500"/>
            <a:chExt cx="3940175" cy="1622425"/>
          </a:xfrm>
        </p:grpSpPr>
        <p:pic>
          <p:nvPicPr>
            <p:cNvPr id="7182" name="Picture 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775" y="4846638"/>
              <a:ext cx="3879850" cy="150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83" name="Rectangle 28"/>
            <p:cNvSpPr>
              <a:spLocks noChangeArrowheads="1"/>
            </p:cNvSpPr>
            <p:nvPr/>
          </p:nvSpPr>
          <p:spPr bwMode="auto">
            <a:xfrm>
              <a:off x="806450" y="4762500"/>
              <a:ext cx="3933825" cy="16224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 bwMode="auto">
          <a:xfrm>
            <a:off x="8534400" y="76200"/>
            <a:ext cx="414338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61963" y="2933700"/>
            <a:ext cx="8258175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Protein targets have been identified for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1,065</a:t>
            </a:r>
            <a:r>
              <a:rPr lang="en-US" altLang="en-US" sz="2400">
                <a:latin typeface="Arial" panose="020B0604020202020204" pitchFamily="34" charset="0"/>
              </a:rPr>
              <a:t> of these</a:t>
            </a:r>
          </a:p>
        </p:txBody>
      </p: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587375" y="3759200"/>
            <a:ext cx="8008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These 1,065 drugs have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324</a:t>
            </a:r>
            <a:r>
              <a:rPr lang="en-US" altLang="en-US" sz="2400">
                <a:latin typeface="Arial" panose="020B0604020202020204" pitchFamily="34" charset="0"/>
              </a:rPr>
              <a:t> distinct molecular targets</a:t>
            </a:r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1689100" y="4673600"/>
            <a:ext cx="5805488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248</a:t>
            </a:r>
            <a:r>
              <a:rPr lang="en-US" altLang="en-US" sz="2400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protein targets of small molecules,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76</a:t>
            </a:r>
            <a:r>
              <a:rPr lang="en-US" altLang="en-US" sz="2400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protein targets of biologicals</a:t>
            </a:r>
          </a:p>
        </p:txBody>
      </p:sp>
      <p:sp>
        <p:nvSpPr>
          <p:cNvPr id="5125" name="Line 11"/>
          <p:cNvSpPr>
            <a:spLocks noChangeShapeType="1"/>
          </p:cNvSpPr>
          <p:nvPr/>
        </p:nvSpPr>
        <p:spPr bwMode="auto">
          <a:xfrm flipH="1">
            <a:off x="4343400" y="4179888"/>
            <a:ext cx="112713" cy="417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1135063" y="1143000"/>
            <a:ext cx="6911975" cy="4572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There are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1,357</a:t>
            </a:r>
            <a:r>
              <a:rPr lang="en-US" altLang="en-US" sz="2400">
                <a:latin typeface="Arial" panose="020B0604020202020204" pitchFamily="34" charset="0"/>
              </a:rPr>
              <a:t> unique FDA-approved drugs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762000" y="2133600"/>
            <a:ext cx="323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1,204</a:t>
            </a:r>
            <a:r>
              <a:rPr lang="en-US" altLang="en-US" sz="2400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small-molecule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724400" y="2133600"/>
            <a:ext cx="219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166</a:t>
            </a:r>
            <a:r>
              <a:rPr lang="en-US" altLang="en-US" sz="2400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biological</a:t>
            </a:r>
          </a:p>
        </p:txBody>
      </p:sp>
      <p:sp>
        <p:nvSpPr>
          <p:cNvPr id="5129" name="Line 12"/>
          <p:cNvSpPr>
            <a:spLocks noChangeShapeType="1"/>
          </p:cNvSpPr>
          <p:nvPr/>
        </p:nvSpPr>
        <p:spPr bwMode="auto">
          <a:xfrm flipH="1">
            <a:off x="2209800" y="1736725"/>
            <a:ext cx="1066800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3"/>
          <p:cNvSpPr>
            <a:spLocks noChangeShapeType="1"/>
          </p:cNvSpPr>
          <p:nvPr/>
        </p:nvSpPr>
        <p:spPr bwMode="auto">
          <a:xfrm>
            <a:off x="3581400" y="1736725"/>
            <a:ext cx="1371600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3111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How many drug targets are there?</a:t>
            </a:r>
          </a:p>
        </p:txBody>
      </p:sp>
      <p:sp>
        <p:nvSpPr>
          <p:cNvPr id="9228" name="Text Box 7"/>
          <p:cNvSpPr txBox="1">
            <a:spLocks noChangeArrowheads="1"/>
          </p:cNvSpPr>
          <p:nvPr/>
        </p:nvSpPr>
        <p:spPr bwMode="auto">
          <a:xfrm>
            <a:off x="806450" y="6386513"/>
            <a:ext cx="761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Overington et al., </a:t>
            </a:r>
            <a:r>
              <a:rPr lang="en-US" altLang="en-US" sz="1800" b="0" i="1">
                <a:latin typeface="Arial" panose="020B0604020202020204" pitchFamily="34" charset="0"/>
              </a:rPr>
              <a:t>Nat. Rev. Drug Discov.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2006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5</a:t>
            </a:r>
            <a:r>
              <a:rPr lang="en-US" altLang="en-US" sz="1800" b="0">
                <a:latin typeface="Arial" panose="020B0604020202020204" pitchFamily="34" charset="0"/>
              </a:rPr>
              <a:t>, 993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534400" y="76200"/>
            <a:ext cx="414338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23" grpId="0"/>
      <p:bldP spid="5124" grpId="0" animBg="1"/>
      <p:bldP spid="5125" grpId="0" animBg="1"/>
      <p:bldP spid="5127" grpId="0"/>
      <p:bldP spid="2" grpId="0"/>
      <p:bldP spid="5129" grpId="0" animBg="1"/>
      <p:bldP spid="51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3111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How many drug targets are there?</a:t>
            </a:r>
          </a:p>
        </p:txBody>
      </p: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1060450" y="914400"/>
            <a:ext cx="7121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Of the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324</a:t>
            </a: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 known protein targets (</a:t>
            </a:r>
            <a:r>
              <a:rPr lang="en-US" altLang="en-US" sz="2400" u="sng">
                <a:solidFill>
                  <a:srgbClr val="BC9A05"/>
                </a:solidFill>
                <a:latin typeface="Arial" panose="020B0604020202020204" pitchFamily="34" charset="0"/>
              </a:rPr>
              <a:t>of any drugs</a:t>
            </a: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),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266</a:t>
            </a: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 are in the human genome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619125" y="2057400"/>
            <a:ext cx="8020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Of the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248</a:t>
            </a: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 known protein targets (</a:t>
            </a:r>
            <a:r>
              <a:rPr lang="en-US" altLang="en-US" sz="2400" u="sng">
                <a:solidFill>
                  <a:srgbClr val="BC9A05"/>
                </a:solidFill>
                <a:latin typeface="Arial" panose="020B0604020202020204" pitchFamily="34" charset="0"/>
              </a:rPr>
              <a:t>of small molecules</a:t>
            </a: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),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207</a:t>
            </a: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 are in the human genome</a:t>
            </a:r>
          </a:p>
        </p:txBody>
      </p:sp>
      <p:pic>
        <p:nvPicPr>
          <p:cNvPr id="6150" name="Picture 11" descr="human genome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200400"/>
            <a:ext cx="296545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3562350" y="3517900"/>
            <a:ext cx="522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There are </a:t>
            </a: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~30,000</a:t>
            </a:r>
            <a:r>
              <a:rPr lang="en-US" altLang="en-US" sz="2400">
                <a:latin typeface="Arial" panose="020B0604020202020204" pitchFamily="34" charset="0"/>
              </a:rPr>
              <a:t> human genes</a:t>
            </a: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3362325" y="4203700"/>
            <a:ext cx="5629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With splice variants and PTMs, there are </a:t>
            </a: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~1,000,000</a:t>
            </a:r>
            <a:r>
              <a:rPr lang="en-US" altLang="en-US" sz="2400">
                <a:latin typeface="Arial" panose="020B0604020202020204" pitchFamily="34" charset="0"/>
              </a:rPr>
              <a:t> human proteins!</a:t>
            </a: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806450" y="6386513"/>
            <a:ext cx="761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Overington et al., </a:t>
            </a:r>
            <a:r>
              <a:rPr lang="en-US" altLang="en-US" sz="1800" b="0" i="1">
                <a:latin typeface="Arial" panose="020B0604020202020204" pitchFamily="34" charset="0"/>
              </a:rPr>
              <a:t>Nat. Rev. Drug Discov.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2006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5</a:t>
            </a:r>
            <a:r>
              <a:rPr lang="en-US" altLang="en-US" sz="1800" b="0">
                <a:latin typeface="Arial" panose="020B0604020202020204" pitchFamily="34" charset="0"/>
              </a:rPr>
              <a:t>, 993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534400" y="76200"/>
            <a:ext cx="414338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1" grpId="0"/>
      <p:bldP spid="61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1762125" y="777875"/>
            <a:ext cx="5629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Median potency of small-molecule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drug-receptor target pairs is ~20 nM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36550" y="5143500"/>
            <a:ext cx="8439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50% of drugs target just four gene classes: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9900"/>
                </a:solidFill>
                <a:latin typeface="Arial" panose="020B0604020202020204" pitchFamily="34" charset="0"/>
              </a:rPr>
              <a:t>GPCRs (G-protein-coupled receptors), nuclear receptors,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9900"/>
                </a:solidFill>
                <a:latin typeface="Arial" panose="020B0604020202020204" pitchFamily="34" charset="0"/>
              </a:rPr>
              <a:t>ligand-gated ion channels, voltage-gated ion channels</a:t>
            </a: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311150" y="147638"/>
            <a:ext cx="86042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Arial Bold" charset="0"/>
              </a:rPr>
              <a:t>Characterization of known drugs and targets</a:t>
            </a:r>
          </a:p>
        </p:txBody>
      </p:sp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614488"/>
            <a:ext cx="7262813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1892300" y="1952625"/>
            <a:ext cx="2143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(“potency” = IC</a:t>
            </a:r>
            <a:r>
              <a:rPr lang="en-US" altLang="en-US" sz="1800" baseline="-25000">
                <a:solidFill>
                  <a:srgbClr val="FF0000"/>
                </a:solidFill>
                <a:latin typeface="Arial" panose="020B0604020202020204" pitchFamily="34" charset="0"/>
              </a:rPr>
              <a:t>50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, EC</a:t>
            </a:r>
            <a:r>
              <a:rPr lang="en-US" altLang="en-US" sz="1800" baseline="-25000">
                <a:solidFill>
                  <a:srgbClr val="FF0000"/>
                </a:solidFill>
                <a:latin typeface="Arial" panose="020B0604020202020204" pitchFamily="34" charset="0"/>
              </a:rPr>
              <a:t>50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K</a:t>
            </a:r>
            <a:r>
              <a:rPr lang="en-US" altLang="en-US" sz="1800" baseline="-2500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K</a:t>
            </a:r>
            <a:r>
              <a:rPr lang="en-US" altLang="en-US" sz="1800" baseline="-2500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, etc.)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5608638" y="1685925"/>
            <a:ext cx="2143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US" altLang="en-US" sz="1800" baseline="30000">
                <a:solidFill>
                  <a:srgbClr val="FF0000"/>
                </a:solidFill>
                <a:latin typeface="Arial" panose="020B0604020202020204" pitchFamily="34" charset="0"/>
              </a:rPr>
              <a:t>–7.8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= 16 nM</a:t>
            </a:r>
          </a:p>
        </p:txBody>
      </p:sp>
      <p:sp>
        <p:nvSpPr>
          <p:cNvPr id="12296" name="Line 12"/>
          <p:cNvSpPr>
            <a:spLocks noChangeShapeType="1"/>
          </p:cNvSpPr>
          <p:nvPr/>
        </p:nvSpPr>
        <p:spPr bwMode="auto">
          <a:xfrm flipH="1">
            <a:off x="5534025" y="1876425"/>
            <a:ext cx="36353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7" name="Text Box 7"/>
          <p:cNvSpPr txBox="1">
            <a:spLocks noChangeArrowheads="1"/>
          </p:cNvSpPr>
          <p:nvPr/>
        </p:nvSpPr>
        <p:spPr bwMode="auto">
          <a:xfrm>
            <a:off x="806450" y="6386513"/>
            <a:ext cx="761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Overington et al., </a:t>
            </a:r>
            <a:r>
              <a:rPr lang="en-US" altLang="en-US" sz="1800" b="0" i="1">
                <a:latin typeface="Arial" panose="020B0604020202020204" pitchFamily="34" charset="0"/>
              </a:rPr>
              <a:t>Nat. Rev. Drug Discov.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2006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5</a:t>
            </a:r>
            <a:r>
              <a:rPr lang="en-US" altLang="en-US" sz="1800" b="0">
                <a:latin typeface="Arial" panose="020B0604020202020204" pitchFamily="34" charset="0"/>
              </a:rPr>
              <a:t>, 993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568531" y="-62368"/>
            <a:ext cx="414338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14338" y="2536825"/>
            <a:ext cx="8321675" cy="228282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361</a:t>
            </a:r>
            <a:r>
              <a:rPr lang="en-US" altLang="en-US" sz="2400">
                <a:latin typeface="Arial" panose="020B0604020202020204" pitchFamily="34" charset="0"/>
              </a:rPr>
              <a:t> new molecular entities (NME) were approved by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FDA between 1989 and 2000: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76%</a:t>
            </a:r>
            <a:r>
              <a:rPr lang="en-US" altLang="en-US" sz="2400">
                <a:latin typeface="Arial" panose="020B0604020202020204" pitchFamily="34" charset="0"/>
              </a:rPr>
              <a:t> hit already “drugged” protein targets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6%</a:t>
            </a:r>
            <a:r>
              <a:rPr lang="en-US" altLang="en-US" sz="2400">
                <a:latin typeface="Arial" panose="020B0604020202020204" pitchFamily="34" charset="0"/>
              </a:rPr>
              <a:t> target a previously “undrugged” protein/domain!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4%</a:t>
            </a:r>
            <a:r>
              <a:rPr lang="en-US" altLang="en-US" sz="2400">
                <a:latin typeface="Arial" panose="020B0604020202020204" pitchFamily="34" charset="0"/>
              </a:rPr>
              <a:t> have unknown targets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17%</a:t>
            </a:r>
            <a:r>
              <a:rPr lang="en-US" altLang="en-US" sz="2400">
                <a:latin typeface="Arial" panose="020B0604020202020204" pitchFamily="34" charset="0"/>
              </a:rPr>
              <a:t> believed not to have distinct molecular target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143000" y="5165725"/>
            <a:ext cx="6864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9900CC"/>
                </a:solidFill>
                <a:latin typeface="Arial" panose="020B0604020202020204" pitchFamily="34" charset="0"/>
              </a:rPr>
              <a:t>“The most fruitful basis for the discovery of a new drug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9900CC"/>
                </a:solidFill>
                <a:latin typeface="Arial" panose="020B0604020202020204" pitchFamily="34" charset="0"/>
              </a:rPr>
              <a:t>is to start with an old drug”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2730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More about drug targets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06450" y="6172200"/>
            <a:ext cx="761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latin typeface="Arial" panose="020B0604020202020204" pitchFamily="34" charset="0"/>
              </a:rPr>
              <a:t>Overington</a:t>
            </a:r>
            <a:r>
              <a:rPr lang="en-US" altLang="en-US" sz="1800" b="0" dirty="0">
                <a:latin typeface="Arial" panose="020B0604020202020204" pitchFamily="34" charset="0"/>
              </a:rPr>
              <a:t> et al., </a:t>
            </a:r>
            <a:r>
              <a:rPr lang="en-US" altLang="en-US" sz="1800" b="0" i="1" dirty="0">
                <a:latin typeface="Arial" panose="020B0604020202020204" pitchFamily="34" charset="0"/>
              </a:rPr>
              <a:t>Nat. Rev. Drug </a:t>
            </a:r>
            <a:r>
              <a:rPr lang="en-US" altLang="en-US" sz="1800" b="0" i="1" dirty="0" err="1">
                <a:latin typeface="Arial" panose="020B0604020202020204" pitchFamily="34" charset="0"/>
              </a:rPr>
              <a:t>Discov</a:t>
            </a:r>
            <a:r>
              <a:rPr lang="en-US" altLang="en-US" sz="1800" b="0" i="1" dirty="0">
                <a:latin typeface="Arial" panose="020B0604020202020204" pitchFamily="34" charset="0"/>
              </a:rPr>
              <a:t>.</a:t>
            </a:r>
            <a:r>
              <a:rPr lang="en-US" altLang="en-US" sz="1800" b="0" dirty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2006</a:t>
            </a:r>
            <a:r>
              <a:rPr lang="en-US" altLang="en-US" sz="1800" b="0" dirty="0">
                <a:latin typeface="Arial" panose="020B0604020202020204" pitchFamily="34" charset="0"/>
              </a:rPr>
              <a:t>, </a:t>
            </a:r>
            <a:r>
              <a:rPr lang="en-US" altLang="en-US" sz="1800" b="0" i="1" dirty="0">
                <a:latin typeface="Arial" panose="020B0604020202020204" pitchFamily="34" charset="0"/>
              </a:rPr>
              <a:t>5</a:t>
            </a:r>
            <a:r>
              <a:rPr lang="en-US" altLang="en-US" sz="1800" b="0" dirty="0">
                <a:latin typeface="Arial" panose="020B0604020202020204" pitchFamily="34" charset="0"/>
              </a:rPr>
              <a:t>, 993</a:t>
            </a:r>
          </a:p>
        </p:txBody>
      </p:sp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371475" y="777875"/>
            <a:ext cx="840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00"/>
                </a:solidFill>
                <a:latin typeface="Arial" panose="020B0604020202020204" pitchFamily="34" charset="0"/>
              </a:rPr>
              <a:t>1,620</a:t>
            </a:r>
            <a:r>
              <a:rPr lang="en-US" altLang="en-US" sz="2200">
                <a:latin typeface="Arial" panose="020B0604020202020204" pitchFamily="34" charset="0"/>
              </a:rPr>
              <a:t> distinct proteins are directly linked to a human disease, but only </a:t>
            </a:r>
            <a:r>
              <a:rPr lang="en-US" altLang="en-US" sz="2200">
                <a:solidFill>
                  <a:srgbClr val="FF0000"/>
                </a:solidFill>
                <a:latin typeface="Arial" panose="020B0604020202020204" pitchFamily="34" charset="0"/>
              </a:rPr>
              <a:t>105</a:t>
            </a:r>
            <a:r>
              <a:rPr lang="en-US" altLang="en-US" sz="2200">
                <a:latin typeface="Arial" panose="020B0604020202020204" pitchFamily="34" charset="0"/>
              </a:rPr>
              <a:t> of these proteins are current drug targets</a:t>
            </a:r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1952625" y="1565275"/>
            <a:ext cx="5246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Are pharmaceutical companies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actively seeking new drug targets?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534400" y="76200"/>
            <a:ext cx="414338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 autoUpdateAnimBg="0"/>
      <p:bldP spid="3277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381000" y="947738"/>
          <a:ext cx="2895600" cy="240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Image" r:id="rId4" imgW="2022857" imgH="1680000" progId="Photoshop.Image.7">
                  <p:embed/>
                </p:oleObj>
              </mc:Choice>
              <mc:Fallback>
                <p:oleObj name="Image" r:id="rId4" imgW="2022857" imgH="1680000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47738"/>
                        <a:ext cx="2895600" cy="240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7"/>
          <p:cNvGraphicFramePr>
            <a:graphicFrameLocks noChangeAspect="1"/>
          </p:cNvGraphicFramePr>
          <p:nvPr/>
        </p:nvGraphicFramePr>
        <p:xfrm>
          <a:off x="369888" y="3429000"/>
          <a:ext cx="135255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Image" r:id="rId6" imgW="657039" imgH="1554532" progId="Photoshop.Image.7">
                  <p:embed/>
                </p:oleObj>
              </mc:Choice>
              <mc:Fallback>
                <p:oleObj name="Image" r:id="rId6" imgW="657039" imgH="1554532" progId="Photoshop.Image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3429000"/>
                        <a:ext cx="135255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8"/>
          <p:cNvGraphicFramePr>
            <a:graphicFrameLocks noChangeAspect="1"/>
          </p:cNvGraphicFramePr>
          <p:nvPr/>
        </p:nvGraphicFramePr>
        <p:xfrm>
          <a:off x="2122488" y="3352800"/>
          <a:ext cx="1160462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Image" r:id="rId8" imgW="542857" imgH="1491429" progId="Photoshop.Image.7">
                  <p:embed/>
                </p:oleObj>
              </mc:Choice>
              <mc:Fallback>
                <p:oleObj name="Image" r:id="rId8" imgW="542857" imgH="1491429" progId="Photoshop.Image.7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3352800"/>
                        <a:ext cx="1160462" cy="318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1327150" y="6272213"/>
            <a:ext cx="13541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FKBP12</a:t>
            </a:r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369888" y="6172200"/>
            <a:ext cx="906462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bovine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thymus</a:t>
            </a:r>
          </a:p>
        </p:txBody>
      </p:sp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2884488" y="6172200"/>
            <a:ext cx="849312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human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spleen</a:t>
            </a:r>
          </a:p>
        </p:txBody>
      </p:sp>
      <p:sp>
        <p:nvSpPr>
          <p:cNvPr id="9224" name="Line 13"/>
          <p:cNvSpPr>
            <a:spLocks noChangeShapeType="1"/>
          </p:cNvSpPr>
          <p:nvPr/>
        </p:nvSpPr>
        <p:spPr bwMode="auto">
          <a:xfrm flipH="1" flipV="1">
            <a:off x="1612900" y="5719763"/>
            <a:ext cx="368300" cy="604837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4"/>
          <p:cNvSpPr>
            <a:spLocks noChangeShapeType="1"/>
          </p:cNvSpPr>
          <p:nvPr/>
        </p:nvSpPr>
        <p:spPr bwMode="auto">
          <a:xfrm flipV="1">
            <a:off x="2209800" y="5943600"/>
            <a:ext cx="674688" cy="38100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741738" y="4216400"/>
            <a:ext cx="32686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00"/>
                </a:solidFill>
                <a:latin typeface="Arial" panose="020B0604020202020204" pitchFamily="34" charset="0"/>
              </a:rPr>
              <a:t>FK506</a:t>
            </a:r>
            <a:r>
              <a:rPr lang="en-US" altLang="en-US" sz="2200">
                <a:latin typeface="Arial" panose="020B0604020202020204" pitchFamily="34" charset="0"/>
              </a:rPr>
              <a:t> is sold as Tacrolimus</a:t>
            </a:r>
          </a:p>
        </p:txBody>
      </p:sp>
      <p:sp>
        <p:nvSpPr>
          <p:cNvPr id="14347" name="Text Box 17"/>
          <p:cNvSpPr txBox="1">
            <a:spLocks noChangeArrowheads="1"/>
          </p:cNvSpPr>
          <p:nvPr/>
        </p:nvSpPr>
        <p:spPr bwMode="auto">
          <a:xfrm>
            <a:off x="2730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Classic target ID success story #1</a:t>
            </a:r>
          </a:p>
        </p:txBody>
      </p:sp>
      <p:sp>
        <p:nvSpPr>
          <p:cNvPr id="14348" name="Text Box 5"/>
          <p:cNvSpPr txBox="1">
            <a:spLocks noChangeArrowheads="1"/>
          </p:cNvSpPr>
          <p:nvPr/>
        </p:nvSpPr>
        <p:spPr bwMode="auto">
          <a:xfrm>
            <a:off x="371475" y="688975"/>
            <a:ext cx="8407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00"/>
                </a:solidFill>
                <a:latin typeface="Arial" panose="020B0604020202020204" pitchFamily="34" charset="0"/>
              </a:rPr>
              <a:t>FK506: a potent immunosuppressant compound</a:t>
            </a: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14349" name="Text Box 7"/>
          <p:cNvSpPr txBox="1">
            <a:spLocks noChangeArrowheads="1"/>
          </p:cNvSpPr>
          <p:nvPr/>
        </p:nvSpPr>
        <p:spPr bwMode="auto">
          <a:xfrm>
            <a:off x="4060825" y="6234113"/>
            <a:ext cx="433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latin typeface="Arial" panose="020B0604020202020204" pitchFamily="34" charset="0"/>
              </a:rPr>
              <a:t>Harding et al., </a:t>
            </a:r>
            <a:r>
              <a:rPr lang="en-US" altLang="en-US" sz="1800" b="0" i="1" dirty="0">
                <a:latin typeface="Arial" panose="020B0604020202020204" pitchFamily="34" charset="0"/>
              </a:rPr>
              <a:t>Nature</a:t>
            </a:r>
            <a:r>
              <a:rPr lang="en-US" altLang="en-US" sz="1800" b="0" dirty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1989</a:t>
            </a:r>
            <a:r>
              <a:rPr lang="en-US" altLang="en-US" sz="1800" b="0" dirty="0">
                <a:latin typeface="Arial" panose="020B0604020202020204" pitchFamily="34" charset="0"/>
              </a:rPr>
              <a:t>, </a:t>
            </a:r>
            <a:r>
              <a:rPr lang="en-US" altLang="en-US" sz="1800" b="0" i="1" dirty="0">
                <a:latin typeface="Arial" panose="020B0604020202020204" pitchFamily="34" charset="0"/>
              </a:rPr>
              <a:t>341</a:t>
            </a:r>
            <a:r>
              <a:rPr lang="en-US" altLang="en-US" sz="1800" b="0" dirty="0">
                <a:latin typeface="Arial" panose="020B0604020202020204" pitchFamily="34" charset="0"/>
              </a:rPr>
              <a:t>, 758</a:t>
            </a:r>
          </a:p>
        </p:txBody>
      </p:sp>
      <p:sp>
        <p:nvSpPr>
          <p:cNvPr id="9230" name="Text Box 4"/>
          <p:cNvSpPr txBox="1">
            <a:spLocks noChangeArrowheads="1"/>
          </p:cNvSpPr>
          <p:nvPr/>
        </p:nvSpPr>
        <p:spPr bwMode="auto">
          <a:xfrm>
            <a:off x="3381375" y="1235075"/>
            <a:ext cx="4778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	Attached to agarose support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	Added human spleen extract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	Eluted with free FK506 to displace bound protein target</a:t>
            </a:r>
          </a:p>
        </p:txBody>
      </p:sp>
      <p:sp>
        <p:nvSpPr>
          <p:cNvPr id="9231" name="Text Box 5"/>
          <p:cNvSpPr txBox="1">
            <a:spLocks noChangeArrowheads="1"/>
          </p:cNvSpPr>
          <p:nvPr/>
        </p:nvSpPr>
        <p:spPr bwMode="auto">
          <a:xfrm>
            <a:off x="3581400" y="3009900"/>
            <a:ext cx="5295900" cy="762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9900"/>
                </a:solidFill>
                <a:latin typeface="Arial" panose="020B0604020202020204" pitchFamily="34" charset="0"/>
              </a:rPr>
              <a:t>FKBP12</a:t>
            </a:r>
            <a:r>
              <a:rPr lang="en-US" altLang="en-US" sz="2200">
                <a:latin typeface="Arial" panose="020B0604020202020204" pitchFamily="34" charset="0"/>
              </a:rPr>
              <a:t> is an abundant (mM) protein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i="1">
                <a:latin typeface="Arial" panose="020B0604020202020204" pitchFamily="34" charset="0"/>
              </a:rPr>
              <a:t>K</a:t>
            </a:r>
            <a:r>
              <a:rPr lang="en-US" altLang="en-US" sz="2200" baseline="-25000">
                <a:latin typeface="Arial" panose="020B0604020202020204" pitchFamily="34" charset="0"/>
              </a:rPr>
              <a:t>d</a:t>
            </a:r>
            <a:r>
              <a:rPr lang="en-US" altLang="en-US" sz="2200">
                <a:latin typeface="Arial" panose="020B0604020202020204" pitchFamily="34" charset="0"/>
              </a:rPr>
              <a:t> for </a:t>
            </a:r>
            <a:r>
              <a:rPr lang="en-US" altLang="en-US" sz="2200">
                <a:solidFill>
                  <a:srgbClr val="FF0000"/>
                </a:solidFill>
                <a:latin typeface="Arial" panose="020B0604020202020204" pitchFamily="34" charset="0"/>
              </a:rPr>
              <a:t>FK506</a:t>
            </a:r>
            <a:r>
              <a:rPr lang="en-US" altLang="en-US" sz="2200">
                <a:latin typeface="Arial" panose="020B0604020202020204" pitchFamily="34" charset="0"/>
              </a:rPr>
              <a:t> / </a:t>
            </a:r>
            <a:r>
              <a:rPr lang="en-US" altLang="en-US" sz="2200">
                <a:solidFill>
                  <a:srgbClr val="009900"/>
                </a:solidFill>
                <a:latin typeface="Arial" panose="020B0604020202020204" pitchFamily="34" charset="0"/>
              </a:rPr>
              <a:t>FKBP12</a:t>
            </a:r>
            <a:r>
              <a:rPr lang="en-US" altLang="en-US" sz="2200">
                <a:latin typeface="Arial" panose="020B0604020202020204" pitchFamily="34" charset="0"/>
              </a:rPr>
              <a:t> is &lt;1 nM</a:t>
            </a:r>
          </a:p>
        </p:txBody>
      </p:sp>
      <p:pic>
        <p:nvPicPr>
          <p:cNvPr id="3" name="Picture 25" descr="billion dollar molecu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4038600"/>
            <a:ext cx="1339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3741738" y="5202238"/>
            <a:ext cx="32686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See also </a:t>
            </a:r>
            <a:r>
              <a:rPr lang="en-US" altLang="en-US" sz="2200" i="1">
                <a:latin typeface="Arial" panose="020B0604020202020204" pitchFamily="34" charset="0"/>
              </a:rPr>
              <a:t>The Billion Dollar Molecule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8534400" y="76200"/>
            <a:ext cx="414338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 animBg="1"/>
      <p:bldP spid="9224" grpId="0" animBg="1"/>
      <p:bldP spid="9225" grpId="0" animBg="1"/>
      <p:bldP spid="9232" grpId="0"/>
      <p:bldP spid="9230" grpId="0"/>
      <p:bldP spid="9231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648436" y="3841750"/>
            <a:ext cx="78582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Trapoxin</a:t>
            </a:r>
            <a:r>
              <a:rPr lang="en-US" altLang="en-US" sz="2400" dirty="0">
                <a:latin typeface="Arial" panose="020B0604020202020204" pitchFamily="34" charset="0"/>
              </a:rPr>
              <a:t> and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trichostatin</a:t>
            </a:r>
            <a:r>
              <a:rPr lang="en-US" altLang="en-US" sz="2400" dirty="0">
                <a:latin typeface="Arial" panose="020B0604020202020204" pitchFamily="34" charset="0"/>
              </a:rPr>
              <a:t> were known to induce cell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cycle arrest and inhibit the deacetylation of </a:t>
            </a:r>
            <a:r>
              <a:rPr lang="en-US" altLang="en-US" sz="2400" dirty="0" smtClean="0">
                <a:latin typeface="Arial" panose="020B0604020202020204" pitchFamily="34" charset="0"/>
              </a:rPr>
              <a:t>histones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587500" y="4968875"/>
            <a:ext cx="5978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9900"/>
                </a:solidFill>
                <a:latin typeface="Arial" panose="020B0604020202020204" pitchFamily="34" charset="0"/>
              </a:rPr>
              <a:t>However, a histone deacetylase enzyme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9900"/>
                </a:solidFill>
                <a:latin typeface="Arial" panose="020B0604020202020204" pitchFamily="34" charset="0"/>
              </a:rPr>
              <a:t>had never been isolated!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2730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Classic target ID success story #2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49250" y="6386513"/>
            <a:ext cx="852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latin typeface="Arial" panose="020B0604020202020204" pitchFamily="34" charset="0"/>
              </a:rPr>
              <a:t>Taunton et al., </a:t>
            </a:r>
            <a:r>
              <a:rPr lang="en-US" altLang="en-US" sz="1800" b="0" i="1" dirty="0">
                <a:latin typeface="Arial" panose="020B0604020202020204" pitchFamily="34" charset="0"/>
              </a:rPr>
              <a:t>Science</a:t>
            </a:r>
            <a:r>
              <a:rPr lang="en-US" altLang="en-US" sz="1800" b="0" dirty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1996</a:t>
            </a:r>
            <a:r>
              <a:rPr lang="en-US" altLang="en-US" sz="1800" b="0" dirty="0">
                <a:latin typeface="Arial" panose="020B0604020202020204" pitchFamily="34" charset="0"/>
              </a:rPr>
              <a:t>, </a:t>
            </a:r>
            <a:r>
              <a:rPr lang="en-US" altLang="en-US" sz="1800" b="0" i="1" dirty="0">
                <a:latin typeface="Arial" panose="020B0604020202020204" pitchFamily="34" charset="0"/>
              </a:rPr>
              <a:t>272</a:t>
            </a:r>
            <a:r>
              <a:rPr lang="en-US" altLang="en-US" sz="1800" b="0" dirty="0">
                <a:latin typeface="Arial" panose="020B0604020202020204" pitchFamily="34" charset="0"/>
              </a:rPr>
              <a:t>, 408; </a:t>
            </a:r>
            <a:r>
              <a:rPr lang="en-US" altLang="en-US" sz="1800" b="0" i="1" dirty="0">
                <a:latin typeface="Arial" panose="020B0604020202020204" pitchFamily="34" charset="0"/>
              </a:rPr>
              <a:t>J. Am. Chem. Soc.</a:t>
            </a:r>
            <a:r>
              <a:rPr lang="en-US" altLang="en-US" sz="1800" b="0" dirty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1996</a:t>
            </a:r>
            <a:r>
              <a:rPr lang="en-US" altLang="en-US" sz="1800" b="0" dirty="0">
                <a:latin typeface="Arial" panose="020B0604020202020204" pitchFamily="34" charset="0"/>
              </a:rPr>
              <a:t>, </a:t>
            </a:r>
            <a:r>
              <a:rPr lang="en-US" altLang="en-US" sz="1800" b="0" i="1" dirty="0">
                <a:latin typeface="Arial" panose="020B0604020202020204" pitchFamily="34" charset="0"/>
              </a:rPr>
              <a:t>118</a:t>
            </a:r>
            <a:r>
              <a:rPr lang="en-US" altLang="en-US" sz="1800" b="0" dirty="0">
                <a:latin typeface="Arial" panose="020B0604020202020204" pitchFamily="34" charset="0"/>
              </a:rPr>
              <a:t>, 10412</a:t>
            </a:r>
          </a:p>
        </p:txBody>
      </p:sp>
      <p:grpSp>
        <p:nvGrpSpPr>
          <p:cNvPr id="16390" name="Group 11"/>
          <p:cNvGrpSpPr>
            <a:grpSpLocks/>
          </p:cNvGrpSpPr>
          <p:nvPr/>
        </p:nvGrpSpPr>
        <p:grpSpPr bwMode="auto">
          <a:xfrm>
            <a:off x="1901825" y="812800"/>
            <a:ext cx="5337175" cy="2816225"/>
            <a:chOff x="1198" y="576"/>
            <a:chExt cx="3362" cy="1774"/>
          </a:xfrm>
        </p:grpSpPr>
        <p:pic>
          <p:nvPicPr>
            <p:cNvPr id="16392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" y="576"/>
              <a:ext cx="3362" cy="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3" name="Rectangle 10"/>
            <p:cNvSpPr>
              <a:spLocks noChangeArrowheads="1"/>
            </p:cNvSpPr>
            <p:nvPr/>
          </p:nvSpPr>
          <p:spPr bwMode="auto">
            <a:xfrm>
              <a:off x="1214" y="576"/>
              <a:ext cx="290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5946775" y="1930400"/>
            <a:ext cx="1219200" cy="533400"/>
          </a:xfrm>
          <a:prstGeom prst="rect">
            <a:avLst/>
          </a:prstGeom>
          <a:noFill/>
          <a:ln w="19050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534400" y="76200"/>
            <a:ext cx="414338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457200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457200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36608</TotalTime>
  <Words>1647</Words>
  <Application>Microsoft Office PowerPoint</Application>
  <PresentationFormat>On-screen Show (4:3)</PresentationFormat>
  <Paragraphs>254</Paragraphs>
  <Slides>29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Bold</vt:lpstr>
      <vt:lpstr>Symbol</vt:lpstr>
      <vt:lpstr>Times New Roman</vt:lpstr>
      <vt:lpstr>Default Design</vt:lpstr>
      <vt:lpstr>CS ChemDraw Drawing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183</dc:title>
  <dc:creator>Jeff Chan</dc:creator>
  <cp:lastModifiedBy>Jeff Chan</cp:lastModifiedBy>
  <cp:revision>1552</cp:revision>
  <cp:lastPrinted>2011-09-25T22:12:54Z</cp:lastPrinted>
  <dcterms:created xsi:type="dcterms:W3CDTF">2001-06-08T20:41:00Z</dcterms:created>
  <dcterms:modified xsi:type="dcterms:W3CDTF">2017-10-02T14:08:52Z</dcterms:modified>
</cp:coreProperties>
</file>